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57" r:id="rId3"/>
    <p:sldId id="263" r:id="rId4"/>
    <p:sldId id="261" r:id="rId5"/>
    <p:sldId id="258" r:id="rId6"/>
    <p:sldId id="259"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showGuides="1">
      <p:cViewPr varScale="1">
        <p:scale>
          <a:sx n="81" d="100"/>
          <a:sy n="81" d="100"/>
        </p:scale>
        <p:origin x="69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hadwick" userId="6a491f2b-de94-4f6c-bdde-05a6c691a745" providerId="ADAL" clId="{6F98F87E-1C82-4152-A728-A4A09CA8B90D}"/>
    <pc:docChg chg="modSld">
      <pc:chgData name="Andrew Chadwick" userId="6a491f2b-de94-4f6c-bdde-05a6c691a745" providerId="ADAL" clId="{6F98F87E-1C82-4152-A728-A4A09CA8B90D}" dt="2022-04-06T21:36:23.314" v="8" actId="20577"/>
      <pc:docMkLst>
        <pc:docMk/>
      </pc:docMkLst>
      <pc:sldChg chg="modSp mod">
        <pc:chgData name="Andrew Chadwick" userId="6a491f2b-de94-4f6c-bdde-05a6c691a745" providerId="ADAL" clId="{6F98F87E-1C82-4152-A728-A4A09CA8B90D}" dt="2022-04-06T21:36:23.314" v="8" actId="20577"/>
        <pc:sldMkLst>
          <pc:docMk/>
          <pc:sldMk cId="196954831" sldId="256"/>
        </pc:sldMkLst>
        <pc:spChg chg="mod">
          <ac:chgData name="Andrew Chadwick" userId="6a491f2b-de94-4f6c-bdde-05a6c691a745" providerId="ADAL" clId="{6F98F87E-1C82-4152-A728-A4A09CA8B90D}" dt="2022-04-06T21:36:23.314" v="8" actId="20577"/>
          <ac:spMkLst>
            <pc:docMk/>
            <pc:sldMk cId="196954831" sldId="256"/>
            <ac:spMk id="14" creationId="{C9A7B67A-7C07-4B7E-9D1A-82EDCFA47A79}"/>
          </ac:spMkLst>
        </pc:spChg>
      </pc:sldChg>
      <pc:sldChg chg="modSp mod">
        <pc:chgData name="Andrew Chadwick" userId="6a491f2b-de94-4f6c-bdde-05a6c691a745" providerId="ADAL" clId="{6F98F87E-1C82-4152-A728-A4A09CA8B90D}" dt="2022-04-05T13:33:33.210" v="6" actId="207"/>
        <pc:sldMkLst>
          <pc:docMk/>
          <pc:sldMk cId="1662924123" sldId="263"/>
        </pc:sldMkLst>
        <pc:spChg chg="mod">
          <ac:chgData name="Andrew Chadwick" userId="6a491f2b-de94-4f6c-bdde-05a6c691a745" providerId="ADAL" clId="{6F98F87E-1C82-4152-A728-A4A09CA8B90D}" dt="2022-04-05T13:33:33.210" v="6" actId="207"/>
          <ac:spMkLst>
            <pc:docMk/>
            <pc:sldMk cId="1662924123" sldId="263"/>
            <ac:spMk id="2" creationId="{D30A757D-134E-4BE4-AFF2-ED9E50924C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6DC52-C957-42B7-959F-FEB6F5957064}" type="datetimeFigureOut">
              <a:rPr lang="en-GB" smtClean="0"/>
              <a:t>06/04/2022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16E0F-F7AD-493D-9E99-8D33E72715FD}" type="slidenum">
              <a:rPr lang="en-GB" smtClean="0"/>
              <a:t>‹#›</a:t>
            </a:fld>
            <a:endParaRPr lang="en-GB"/>
          </a:p>
        </p:txBody>
      </p:sp>
    </p:spTree>
    <p:extLst>
      <p:ext uri="{BB962C8B-B14F-4D97-AF65-F5344CB8AC3E}">
        <p14:creationId xmlns:p14="http://schemas.microsoft.com/office/powerpoint/2010/main" val="513245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62743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4218534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7272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46373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63619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573448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F5A913-0331-49AC-8CCB-18521ECD3988}"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10684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E440-1A71-435B-AEAB-16979EBC8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9E5095-828B-4CDD-BE1E-5518A2DA0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8F4130-7C4C-4B0F-8F1B-0CB039D8E022}"/>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DA871C89-9D60-4F96-91CA-3E00A997BCF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559ADBA-F62B-4788-8251-90CA3F3191CD}"/>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4753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4923-F0BA-4E07-BC19-7685CF4F93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F4D84F-6E9B-40C4-B375-709FE8B60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DA25EE-8C37-43ED-B6F7-8BE7486CE7BF}"/>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31705805-D38C-4DB3-BF06-25771C7913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B4E0692-22E9-4B87-96C2-AE34DF4896CE}"/>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988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CF51F6-B82A-4931-8934-21CE626503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F61C05-BD22-46B0-9362-822EAF279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160CAC-CD76-4AF0-82D5-F59C4D1DF68A}"/>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AF4671E2-7C0A-47A4-9D8A-AF60EBB48B60}"/>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D035D3A-3B70-4A00-90B9-C8E78CB10BD5}"/>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6919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bg1"/>
                </a:solidFill>
              </a:defRPr>
            </a:lvl1pPr>
          </a:lstStyle>
          <a:p>
            <a:pPr>
              <a:defRPr/>
            </a:pPr>
            <a:fld id="{37295B5A-DBFF-4868-9A24-AC57907D57F2}" type="datetime1">
              <a:rPr lang="en-GB" smtClean="0">
                <a:solidFill>
                  <a:prstClr val="white"/>
                </a:solidFill>
              </a:rPr>
              <a:pPr>
                <a:defRPr/>
              </a:pPr>
              <a:t>06/04/2022</a:t>
            </a:fld>
            <a:endParaRPr lang="en-GB" dirty="0">
              <a:solidFill>
                <a:prstClr val="white"/>
              </a:solidFill>
            </a:endParaRPr>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bg1"/>
                </a:solidFill>
              </a:defRPr>
            </a:lvl1pPr>
          </a:lstStyle>
          <a:p>
            <a:pPr>
              <a:defRPr/>
            </a:pPr>
            <a:fld id="{D47A91DE-D07E-4F55-B6A0-E6FB5C42246F}" type="slidenum">
              <a:rPr lang="en-GB" smtClean="0">
                <a:solidFill>
                  <a:prstClr val="white"/>
                </a:solidFill>
              </a:rPr>
              <a:pPr>
                <a:defRPr/>
              </a:pPr>
              <a:t>‹#›</a:t>
            </a:fld>
            <a:endParaRPr lang="en-GB" dirty="0">
              <a:solidFill>
                <a:prstClr val="white"/>
              </a:solidFill>
            </a:endParaRPr>
          </a:p>
        </p:txBody>
      </p:sp>
      <p:sp>
        <p:nvSpPr>
          <p:cNvPr id="8" name="Text Placeholder 2"/>
          <p:cNvSpPr>
            <a:spLocks noGrp="1"/>
          </p:cNvSpPr>
          <p:nvPr>
            <p:ph idx="1"/>
          </p:nvPr>
        </p:nvSpPr>
        <p:spPr bwMode="auto">
          <a:xfrm>
            <a:off x="624418"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idx="16"/>
          </p:nvPr>
        </p:nvSpPr>
        <p:spPr bwMode="auto">
          <a:xfrm>
            <a:off x="6192011" y="1700808"/>
            <a:ext cx="5375572"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618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70AE-5A9B-420D-9E72-B8C6D15C7A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1DB104-ADC2-44A0-A458-3DAA1285B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501940-D293-4905-84FE-B6369F857919}"/>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F7B0A20-70EF-4838-B832-843E8216A2D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D48420DB-0A9B-4435-8D19-8B4BF261009A}"/>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22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BE27F-F110-49B5-A12E-D9CABF30ED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313167-D500-4299-AC9E-8B6ED2F0A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5EA32-6597-4940-A05D-B91068869549}"/>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94434F5-D1B3-46D5-91E8-F4958B6CC2D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022E603-3848-4007-B32A-90A7696EC966}"/>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017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40B3-AEFA-4AAA-8234-6272BCD89F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C3EAC4-2C3E-4F11-92E4-262B94944D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4A18E4-A568-4F05-BD31-ADF03908A1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6F088B-7C36-4D34-9B7D-0A71B868411C}"/>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A9ACA5E6-2312-411D-87F6-E2E8273B38E6}"/>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6AC663E7-8504-4241-9D8B-A14BFCC396FF}"/>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53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0F45-5425-4213-ACC8-DAF52D920C4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E66409-8C6C-46FE-B53F-F6B2B3074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80CA8B-CCAB-4C75-BB04-644BA371EF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689EE1-19D7-40BC-BDDD-60D7C59EB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ABF659-921F-463A-BE7C-0BEC12DD23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C730A3-A3FB-4D1F-9382-5CE41C5CE0D7}"/>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7103451B-46DE-4561-8599-0EEFA22FC53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50DD7AAC-BADC-4ABC-AF9C-DCF8B2F739A1}"/>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9058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463D-5563-44CC-9D02-5029F4AAF69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C47FAB-8F39-401E-AFD1-598BAE974304}"/>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549893EA-C35B-4DD3-89F4-E0215DDA900B}"/>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A1D261D0-C64E-4375-A199-9CA07D403F96}"/>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5584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AF1AB-A737-4564-A202-4BB8E0E9B1A9}"/>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959DF85E-3A44-4811-8AB8-A67120B48AA7}"/>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8C0FA5BE-7949-49BE-AC69-7F9EA4EBC7D6}"/>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1158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46C7-0D01-4A37-BF2B-ECA37231D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23E9B1-A8CF-48DE-A4F3-C21DEDCD62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73C005-3092-435E-B2F5-3D8E9481D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FC2C26-FB11-4373-9160-33C91E12EF4E}"/>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18A01D5D-8637-4A97-B7DD-051DCF016FB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A89D13D9-5022-415A-BFB6-6D1C20AD8A54}"/>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25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74620-4B97-4C55-BC3F-BE56B666C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E6BB10-5DDE-46E7-B68F-DA6183117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EC6A17-B033-4E31-B2DF-D286575A4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CB8A6-AC4F-42A7-826C-281DC8EC648C}"/>
              </a:ext>
            </a:extLst>
          </p:cNvPr>
          <p:cNvSpPr>
            <a:spLocks noGrp="1"/>
          </p:cNvSpPr>
          <p:nvPr>
            <p:ph type="dt" sz="half" idx="10"/>
          </p:nvPr>
        </p:nvSpPr>
        <p:spPr/>
        <p:txBody>
          <a:body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C1B8A46D-4189-43C8-8F85-C9AAA854D9A5}"/>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9A3B2DF5-FD64-4964-8047-9BA6BBD2CAC8}"/>
              </a:ext>
            </a:extLst>
          </p:cNvPr>
          <p:cNvSpPr>
            <a:spLocks noGrp="1"/>
          </p:cNvSpPr>
          <p:nvPr>
            <p:ph type="sldNum" sz="quarter" idx="12"/>
          </p:nvPr>
        </p:nvSpPr>
        <p:spPr/>
        <p:txBody>
          <a:body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7388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62C63-480C-4E9C-A775-65E2DDBAB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0598BA-B3F0-4415-88C6-5B65395D5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A8212C-A9E2-4201-BCD2-78105E86C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1AEA1-1567-4F46-8BB1-D82FA1F3D86F}" type="datetimeFigureOut">
              <a:rPr lang="en-GB" smtClean="0">
                <a:solidFill>
                  <a:prstClr val="black">
                    <a:tint val="75000"/>
                  </a:prstClr>
                </a:solidFill>
              </a:rPr>
              <a:pPr/>
              <a:t>06/04/2022</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66614EB-7818-4C92-B312-78E81F52F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9E11663-AA39-4FA2-AFC5-512E7BBDD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ED94D-1BC6-49BA-A73C-7DC61633CD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6900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mailto:protectedsites@naturalengland.org.uk" TargetMode="Externa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4" name="TextBox 13">
            <a:extLst>
              <a:ext uri="{FF2B5EF4-FFF2-40B4-BE49-F238E27FC236}">
                <a16:creationId xmlns:a16="http://schemas.microsoft.com/office/drawing/2014/main" id="{C9A7B67A-7C07-4B7E-9D1A-82EDCFA47A79}"/>
              </a:ext>
            </a:extLst>
          </p:cNvPr>
          <p:cNvSpPr txBox="1"/>
          <p:nvPr/>
        </p:nvSpPr>
        <p:spPr>
          <a:xfrm>
            <a:off x="405353" y="765330"/>
            <a:ext cx="11621609" cy="3616375"/>
          </a:xfrm>
          <a:prstGeom prst="rect">
            <a:avLst/>
          </a:prstGeom>
          <a:noFill/>
        </p:spPr>
        <p:txBody>
          <a:bodyPr wrap="square" rtlCol="0">
            <a:spAutoFit/>
          </a:bodyPr>
          <a:lstStyle/>
          <a:p>
            <a:pPr>
              <a:lnSpc>
                <a:spcPct val="150000"/>
              </a:lnSpc>
            </a:pPr>
            <a:endParaRPr lang="en-GB" sz="1600" dirty="0"/>
          </a:p>
          <a:p>
            <a:pPr>
              <a:lnSpc>
                <a:spcPct val="150000"/>
              </a:lnSpc>
            </a:pPr>
            <a:r>
              <a:rPr lang="en-GB" dirty="0"/>
              <a:t>Once Floating Pennywort has been identified and you are ready to co-ordinate a removal event, you must take into </a:t>
            </a:r>
            <a:r>
              <a:rPr lang="en-GB"/>
              <a:t>consideration everything </a:t>
            </a:r>
            <a:r>
              <a:rPr lang="en-GB" dirty="0"/>
              <a:t>about “Your Stretch”, with the volunteers safety being paramount. Each risk assessment is site specific. It is the coordinators responsibility to carry out their own risk assessment using the template provided. </a:t>
            </a:r>
          </a:p>
          <a:p>
            <a:pPr marL="285750" indent="-285750">
              <a:buFont typeface="Arial" panose="020B0604020202020204" pitchFamily="34" charset="0"/>
              <a:buChar char="•"/>
            </a:pPr>
            <a:endParaRPr lang="en-GB" sz="1600" dirty="0"/>
          </a:p>
          <a:p>
            <a:endParaRPr lang="en-GB" dirty="0"/>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6" name="TextBox 15">
            <a:extLst>
              <a:ext uri="{FF2B5EF4-FFF2-40B4-BE49-F238E27FC236}">
                <a16:creationId xmlns:a16="http://schemas.microsoft.com/office/drawing/2014/main" id="{F82FF277-7EA2-447A-A790-0D4202DE63A1}"/>
              </a:ext>
            </a:extLst>
          </p:cNvPr>
          <p:cNvSpPr txBox="1"/>
          <p:nvPr/>
        </p:nvSpPr>
        <p:spPr>
          <a:xfrm>
            <a:off x="2797404" y="593018"/>
            <a:ext cx="6122708" cy="646331"/>
          </a:xfrm>
          <a:prstGeom prst="rect">
            <a:avLst/>
          </a:prstGeom>
          <a:noFill/>
        </p:spPr>
        <p:txBody>
          <a:bodyPr wrap="square">
            <a:spAutoFit/>
          </a:bodyPr>
          <a:lstStyle/>
          <a:p>
            <a:pPr algn="ctr"/>
            <a:r>
              <a:rPr lang="en-GB" sz="3600" dirty="0">
                <a:latin typeface="Segoe UI Black" panose="020B0A02040204020203" pitchFamily="34" charset="0"/>
                <a:ea typeface="Segoe UI Black" panose="020B0A02040204020203" pitchFamily="34" charset="0"/>
              </a:rPr>
              <a:t>“Your Stretch”</a:t>
            </a:r>
          </a:p>
        </p:txBody>
      </p:sp>
      <p:pic>
        <p:nvPicPr>
          <p:cNvPr id="1028" name="Picture 4" descr="What&amp;#39;s happening in Woking – The Basingstoke Canal Society">
            <a:extLst>
              <a:ext uri="{FF2B5EF4-FFF2-40B4-BE49-F238E27FC236}">
                <a16:creationId xmlns:a16="http://schemas.microsoft.com/office/drawing/2014/main" id="{A9754E8E-FF75-4BB5-A16D-ED6752257F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2759" y="2519407"/>
            <a:ext cx="6875273" cy="3867874"/>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pic>
        <p:nvPicPr>
          <p:cNvPr id="10" name="Video 9">
            <a:hlinkClick r:id="" action="ppaction://media"/>
            <a:extLst>
              <a:ext uri="{FF2B5EF4-FFF2-40B4-BE49-F238E27FC236}">
                <a16:creationId xmlns:a16="http://schemas.microsoft.com/office/drawing/2014/main" id="{7402A003-6AF3-46AB-A0FF-A2F0C179566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6954831"/>
      </p:ext>
    </p:extLst>
  </p:cSld>
  <p:clrMapOvr>
    <a:masterClrMapping/>
  </p:clrMapOvr>
  <mc:AlternateContent xmlns:mc="http://schemas.openxmlformats.org/markup-compatibility/2006" xmlns:p14="http://schemas.microsoft.com/office/powerpoint/2010/main">
    <mc:Choice Requires="p14">
      <p:transition spd="slow" p14:dur="2000" advTm="35222"/>
    </mc:Choice>
    <mc:Fallback xmlns="">
      <p:transition spd="slow" advTm="3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4" name="TextBox 13">
            <a:extLst>
              <a:ext uri="{FF2B5EF4-FFF2-40B4-BE49-F238E27FC236}">
                <a16:creationId xmlns:a16="http://schemas.microsoft.com/office/drawing/2014/main" id="{D9EFAB03-461D-4816-947D-0F8FBF653A70}"/>
              </a:ext>
            </a:extLst>
          </p:cNvPr>
          <p:cNvSpPr txBox="1"/>
          <p:nvPr/>
        </p:nvSpPr>
        <p:spPr>
          <a:xfrm>
            <a:off x="580063" y="701406"/>
            <a:ext cx="11151909" cy="5497018"/>
          </a:xfrm>
          <a:prstGeom prst="rect">
            <a:avLst/>
          </a:prstGeom>
          <a:noFill/>
        </p:spPr>
        <p:txBody>
          <a:bodyPr wrap="square">
            <a:spAutoFit/>
          </a:bodyPr>
          <a:lstStyle/>
          <a:p>
            <a:pPr>
              <a:lnSpc>
                <a:spcPct val="150000"/>
              </a:lnSpc>
            </a:pPr>
            <a:r>
              <a:rPr lang="en-GB" sz="2000" b="1" dirty="0"/>
              <a:t>Things to consider: </a:t>
            </a:r>
          </a:p>
          <a:p>
            <a:pPr marL="285750" indent="-285750">
              <a:lnSpc>
                <a:spcPct val="150000"/>
              </a:lnSpc>
              <a:buFont typeface="Arial" panose="020B0604020202020204" pitchFamily="34" charset="0"/>
              <a:buChar char="•"/>
            </a:pPr>
            <a:r>
              <a:rPr lang="en-GB" sz="1800" dirty="0"/>
              <a:t>Volunteer/Craft &amp; Emergency Access</a:t>
            </a:r>
          </a:p>
          <a:p>
            <a:pPr marL="285750" indent="-285750">
              <a:lnSpc>
                <a:spcPct val="150000"/>
              </a:lnSpc>
              <a:buFont typeface="Arial" panose="020B0604020202020204" pitchFamily="34" charset="0"/>
              <a:buChar char="•"/>
            </a:pPr>
            <a:r>
              <a:rPr lang="en-GB" sz="1800" dirty="0"/>
              <a:t>Car Parking/Toilets</a:t>
            </a:r>
          </a:p>
          <a:p>
            <a:pPr marL="285750" indent="-285750">
              <a:lnSpc>
                <a:spcPct val="150000"/>
              </a:lnSpc>
              <a:buFont typeface="Arial" panose="020B0604020202020204" pitchFamily="34" charset="0"/>
              <a:buChar char="•"/>
            </a:pPr>
            <a:r>
              <a:rPr lang="en-GB" sz="1800" dirty="0"/>
              <a:t>Depth Of Water</a:t>
            </a:r>
          </a:p>
          <a:p>
            <a:pPr marL="285750" indent="-285750">
              <a:lnSpc>
                <a:spcPct val="150000"/>
              </a:lnSpc>
              <a:buFont typeface="Arial" panose="020B0604020202020204" pitchFamily="34" charset="0"/>
              <a:buChar char="•"/>
            </a:pPr>
            <a:r>
              <a:rPr lang="en-GB" sz="1800" dirty="0"/>
              <a:t>Substrate/Silt Depth </a:t>
            </a:r>
          </a:p>
          <a:p>
            <a:pPr marL="285750" indent="-285750">
              <a:lnSpc>
                <a:spcPct val="150000"/>
              </a:lnSpc>
              <a:buFont typeface="Arial" panose="020B0604020202020204" pitchFamily="34" charset="0"/>
              <a:buChar char="•"/>
            </a:pPr>
            <a:r>
              <a:rPr lang="en-GB" sz="1800" dirty="0"/>
              <a:t>Bankside Space</a:t>
            </a:r>
          </a:p>
          <a:p>
            <a:pPr marL="285750" indent="-285750">
              <a:lnSpc>
                <a:spcPct val="150000"/>
              </a:lnSpc>
              <a:buFont typeface="Arial" panose="020B0604020202020204" pitchFamily="34" charset="0"/>
              <a:buChar char="•"/>
            </a:pPr>
            <a:r>
              <a:rPr lang="en-GB" sz="1800" dirty="0"/>
              <a:t>Navigable/Non-Navigable </a:t>
            </a:r>
          </a:p>
          <a:p>
            <a:pPr marL="285750" indent="-285750">
              <a:lnSpc>
                <a:spcPct val="150000"/>
              </a:lnSpc>
              <a:buFont typeface="Arial" panose="020B0604020202020204" pitchFamily="34" charset="0"/>
              <a:buChar char="•"/>
            </a:pPr>
            <a:r>
              <a:rPr lang="en-GB" sz="1800" dirty="0"/>
              <a:t>Flow? No Flow?</a:t>
            </a:r>
          </a:p>
          <a:p>
            <a:pPr marL="285750" indent="-285750">
              <a:lnSpc>
                <a:spcPct val="150000"/>
              </a:lnSpc>
              <a:buFont typeface="Arial" panose="020B0604020202020204" pitchFamily="34" charset="0"/>
              <a:buChar char="•"/>
            </a:pPr>
            <a:r>
              <a:rPr lang="en-GB" sz="1800" dirty="0"/>
              <a:t>Flow Velocity</a:t>
            </a:r>
          </a:p>
          <a:p>
            <a:pPr marL="285750" indent="-285750">
              <a:lnSpc>
                <a:spcPct val="150000"/>
              </a:lnSpc>
              <a:buFont typeface="Arial" panose="020B0604020202020204" pitchFamily="34" charset="0"/>
              <a:buChar char="•"/>
            </a:pPr>
            <a:r>
              <a:rPr lang="en-GB" sz="1800" dirty="0"/>
              <a:t>Other Hazards i.e. Cattle/Nesting Birds/Pollution/Blue Green Algae/Other INNS (i.e. Giant Hogweed, Himalayan Balsam present?) </a:t>
            </a:r>
          </a:p>
          <a:p>
            <a:pPr marL="285750" indent="-285750">
              <a:lnSpc>
                <a:spcPct val="150000"/>
              </a:lnSpc>
              <a:buFont typeface="Arial" panose="020B0604020202020204" pitchFamily="34" charset="0"/>
              <a:buChar char="•"/>
            </a:pPr>
            <a:r>
              <a:rPr lang="en-GB" sz="1800" dirty="0"/>
              <a:t>Risk to or from the Public</a:t>
            </a:r>
          </a:p>
          <a:p>
            <a:pPr marL="285750" indent="-285750">
              <a:lnSpc>
                <a:spcPct val="150000"/>
              </a:lnSpc>
              <a:buFont typeface="Arial" panose="020B0604020202020204" pitchFamily="34" charset="0"/>
              <a:buChar char="•"/>
            </a:pPr>
            <a:r>
              <a:rPr lang="en-GB" sz="1800" dirty="0"/>
              <a:t>Time of year</a:t>
            </a:r>
            <a:r>
              <a:rPr lang="en-GB" dirty="0"/>
              <a:t>? – Be mindful of spawning fish. </a:t>
            </a:r>
            <a:endParaRPr lang="en-GB" sz="1800" dirty="0"/>
          </a:p>
        </p:txBody>
      </p:sp>
      <p:pic>
        <p:nvPicPr>
          <p:cNvPr id="7" name="Video 6">
            <a:hlinkClick r:id="" action="ppaction://media"/>
            <a:extLst>
              <a:ext uri="{FF2B5EF4-FFF2-40B4-BE49-F238E27FC236}">
                <a16:creationId xmlns:a16="http://schemas.microsoft.com/office/drawing/2014/main" id="{CD9561B7-7BF3-4013-8D80-500106B0FF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540167081"/>
      </p:ext>
    </p:extLst>
  </p:cSld>
  <p:clrMapOvr>
    <a:masterClrMapping/>
  </p:clrMapOvr>
  <mc:AlternateContent xmlns:mc="http://schemas.openxmlformats.org/markup-compatibility/2006" xmlns:p14="http://schemas.microsoft.com/office/powerpoint/2010/main">
    <mc:Choice Requires="p14">
      <p:transition spd="slow" p14:dur="2000" advTm="37583"/>
    </mc:Choice>
    <mc:Fallback xmlns="">
      <p:transition spd="slow" advTm="37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2" name="TextBox 11">
            <a:extLst>
              <a:ext uri="{FF2B5EF4-FFF2-40B4-BE49-F238E27FC236}">
                <a16:creationId xmlns:a16="http://schemas.microsoft.com/office/drawing/2014/main" id="{4A47BB0D-7D00-46E6-8027-01AB3B0D7EF2}"/>
              </a:ext>
            </a:extLst>
          </p:cNvPr>
          <p:cNvSpPr txBox="1"/>
          <p:nvPr/>
        </p:nvSpPr>
        <p:spPr>
          <a:xfrm>
            <a:off x="204099" y="744690"/>
            <a:ext cx="11617113" cy="1200329"/>
          </a:xfrm>
          <a:prstGeom prst="rect">
            <a:avLst/>
          </a:prstGeom>
          <a:noFill/>
        </p:spPr>
        <p:txBody>
          <a:bodyPr wrap="square" rtlCol="0">
            <a:spAutoFit/>
          </a:bodyPr>
          <a:lstStyle/>
          <a:p>
            <a:pPr algn="ctr"/>
            <a:r>
              <a:rPr lang="en-GB" sz="3600" dirty="0">
                <a:latin typeface="Segoe UI Black" panose="020B0A02040204020203" pitchFamily="34" charset="0"/>
                <a:ea typeface="Segoe UI Black" panose="020B0A02040204020203" pitchFamily="34" charset="0"/>
              </a:rPr>
              <a:t>10-Point Approach to Floating Pennywort Management</a:t>
            </a:r>
          </a:p>
        </p:txBody>
      </p:sp>
      <p:sp>
        <p:nvSpPr>
          <p:cNvPr id="2" name="TextBox 1">
            <a:extLst>
              <a:ext uri="{FF2B5EF4-FFF2-40B4-BE49-F238E27FC236}">
                <a16:creationId xmlns:a16="http://schemas.microsoft.com/office/drawing/2014/main" id="{D30A757D-134E-4BE4-AFF2-ED9E50924C0D}"/>
              </a:ext>
            </a:extLst>
          </p:cNvPr>
          <p:cNvSpPr txBox="1"/>
          <p:nvPr/>
        </p:nvSpPr>
        <p:spPr>
          <a:xfrm>
            <a:off x="320510" y="2356774"/>
            <a:ext cx="11500701" cy="2492990"/>
          </a:xfrm>
          <a:prstGeom prst="rect">
            <a:avLst/>
          </a:prstGeom>
          <a:noFill/>
        </p:spPr>
        <p:txBody>
          <a:bodyPr wrap="square" rtlCol="0">
            <a:spAutoFit/>
          </a:bodyPr>
          <a:lstStyle/>
          <a:p>
            <a:r>
              <a:rPr lang="en-GB" dirty="0"/>
              <a:t>Once taking everything from “Your Stretch” into consideration. You can follow the 10-Point plan for local action groups,  by using the following link:</a:t>
            </a:r>
          </a:p>
          <a:p>
            <a:endParaRPr lang="en-GB" dirty="0"/>
          </a:p>
          <a:p>
            <a:r>
              <a:rPr lang="en-GB" sz="2400" u="sng" dirty="0">
                <a:solidFill>
                  <a:srgbClr val="FF0000"/>
                </a:solidFill>
              </a:rPr>
              <a:t>https://www.nonnativespecies.org/local-action-groups-lags/floating-pennywort-strategy/the-10-stage-approach-to-floating-pennywort-management/ </a:t>
            </a:r>
          </a:p>
          <a:p>
            <a:endParaRPr lang="en-GB" dirty="0"/>
          </a:p>
          <a:p>
            <a:r>
              <a:rPr lang="en-GB" dirty="0"/>
              <a:t>Please note: It is good practice to work from the highest reach of the catchment where Floating Pennywort is found. This ensures the Floating Pennywort isn't constantly repopulating after the volunteers hard work. </a:t>
            </a:r>
          </a:p>
        </p:txBody>
      </p:sp>
      <p:pic>
        <p:nvPicPr>
          <p:cNvPr id="4" name="Video 3">
            <a:hlinkClick r:id="" action="ppaction://media"/>
            <a:extLst>
              <a:ext uri="{FF2B5EF4-FFF2-40B4-BE49-F238E27FC236}">
                <a16:creationId xmlns:a16="http://schemas.microsoft.com/office/drawing/2014/main" id="{E5A62110-70F4-4FE6-8EBD-42009F545B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62924123"/>
      </p:ext>
    </p:extLst>
  </p:cSld>
  <p:clrMapOvr>
    <a:masterClrMapping/>
  </p:clrMapOvr>
  <mc:AlternateContent xmlns:mc="http://schemas.openxmlformats.org/markup-compatibility/2006" xmlns:p14="http://schemas.microsoft.com/office/powerpoint/2010/main">
    <mc:Choice Requires="p14">
      <p:transition spd="slow" p14:dur="2000" advTm="17744"/>
    </mc:Choice>
    <mc:Fallback xmlns="">
      <p:transition spd="slow" advTm="1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2" name="TextBox 11">
            <a:extLst>
              <a:ext uri="{FF2B5EF4-FFF2-40B4-BE49-F238E27FC236}">
                <a16:creationId xmlns:a16="http://schemas.microsoft.com/office/drawing/2014/main" id="{0EA4291D-96C0-4ED6-BDED-E0F2D8154BF7}"/>
              </a:ext>
            </a:extLst>
          </p:cNvPr>
          <p:cNvSpPr txBox="1"/>
          <p:nvPr/>
        </p:nvSpPr>
        <p:spPr>
          <a:xfrm>
            <a:off x="772999" y="603288"/>
            <a:ext cx="10152668" cy="646331"/>
          </a:xfrm>
          <a:prstGeom prst="rect">
            <a:avLst/>
          </a:prstGeom>
          <a:noFill/>
        </p:spPr>
        <p:txBody>
          <a:bodyPr wrap="square" rtlCol="0">
            <a:spAutoFit/>
          </a:bodyPr>
          <a:lstStyle/>
          <a:p>
            <a:pPr algn="ctr"/>
            <a:r>
              <a:rPr lang="en-GB" sz="3600" dirty="0">
                <a:latin typeface="Segoe UI Black" panose="020B0A02040204020203" pitchFamily="34" charset="0"/>
                <a:ea typeface="Segoe UI Black" panose="020B0A02040204020203" pitchFamily="34" charset="0"/>
              </a:rPr>
              <a:t>Landowners Permission/Consents </a:t>
            </a:r>
          </a:p>
        </p:txBody>
      </p:sp>
      <p:sp>
        <p:nvSpPr>
          <p:cNvPr id="14" name="TextBox 13">
            <a:extLst>
              <a:ext uri="{FF2B5EF4-FFF2-40B4-BE49-F238E27FC236}">
                <a16:creationId xmlns:a16="http://schemas.microsoft.com/office/drawing/2014/main" id="{BB5DF06F-B93C-4F40-A6A6-87238860DB31}"/>
              </a:ext>
            </a:extLst>
          </p:cNvPr>
          <p:cNvSpPr txBox="1"/>
          <p:nvPr/>
        </p:nvSpPr>
        <p:spPr>
          <a:xfrm>
            <a:off x="301558" y="1080860"/>
            <a:ext cx="11890442" cy="5173852"/>
          </a:xfrm>
          <a:prstGeom prst="rect">
            <a:avLst/>
          </a:prstGeom>
          <a:noFill/>
        </p:spPr>
        <p:txBody>
          <a:bodyPr wrap="square">
            <a:spAutoFit/>
          </a:bodyPr>
          <a:lstStyle/>
          <a:p>
            <a:pPr>
              <a:lnSpc>
                <a:spcPct val="150000"/>
              </a:lnSpc>
            </a:pPr>
            <a:r>
              <a:rPr lang="en-GB" dirty="0"/>
              <a:t>Although your associated club/syndicate may lease the bank and water, it is vital to inform the landowner and gain their permission before carrying out any voluntary events. </a:t>
            </a:r>
          </a:p>
          <a:p>
            <a:pPr marL="285750" indent="-285750">
              <a:buFont typeface="Arial" panose="020B0604020202020204" pitchFamily="34" charset="0"/>
              <a:buChar char="•"/>
            </a:pPr>
            <a:r>
              <a:rPr lang="en-GB" dirty="0"/>
              <a:t>Private Ownership – Farmers/Residents</a:t>
            </a:r>
          </a:p>
          <a:p>
            <a:pPr marL="285750" indent="-285750">
              <a:buFont typeface="Arial" panose="020B0604020202020204" pitchFamily="34" charset="0"/>
              <a:buChar char="•"/>
            </a:pPr>
            <a:r>
              <a:rPr lang="en-GB" dirty="0"/>
              <a:t>The Environment Agency </a:t>
            </a:r>
          </a:p>
          <a:p>
            <a:pPr marL="285750" indent="-285750">
              <a:buFont typeface="Arial" panose="020B0604020202020204" pitchFamily="34" charset="0"/>
              <a:buChar char="•"/>
            </a:pPr>
            <a:r>
              <a:rPr lang="en-GB" dirty="0"/>
              <a:t>The National Trust </a:t>
            </a:r>
          </a:p>
          <a:p>
            <a:pPr marL="285750" indent="-285750">
              <a:buFont typeface="Arial" panose="020B0604020202020204" pitchFamily="34" charset="0"/>
              <a:buChar char="•"/>
            </a:pPr>
            <a:r>
              <a:rPr lang="en-GB" dirty="0"/>
              <a:t>Canal &amp; Rivers Trust </a:t>
            </a:r>
          </a:p>
          <a:p>
            <a:pPr marL="285750" indent="-285750">
              <a:buFont typeface="Arial" panose="020B0604020202020204" pitchFamily="34" charset="0"/>
              <a:buChar char="•"/>
            </a:pPr>
            <a:r>
              <a:rPr lang="en-GB" dirty="0"/>
              <a:t>Local Authorities </a:t>
            </a:r>
          </a:p>
          <a:p>
            <a:pPr marL="285750" indent="-285750">
              <a:lnSpc>
                <a:spcPct val="150000"/>
              </a:lnSpc>
              <a:buFont typeface="Arial" panose="020B0604020202020204" pitchFamily="34" charset="0"/>
              <a:buChar char="•"/>
            </a:pPr>
            <a:endParaRPr lang="en-GB" dirty="0"/>
          </a:p>
          <a:p>
            <a:pPr algn="ctr">
              <a:lnSpc>
                <a:spcPct val="150000"/>
              </a:lnSpc>
            </a:pPr>
            <a:r>
              <a:rPr lang="en-GB" dirty="0"/>
              <a:t>***</a:t>
            </a:r>
            <a:r>
              <a:rPr lang="en-GB" b="1" dirty="0"/>
              <a:t>Please note</a:t>
            </a:r>
            <a:r>
              <a:rPr lang="en-GB" dirty="0"/>
              <a:t>: If Floating Pennywort is present on/near an Environment Agency asset i.e. locks/weirs, it is then the Environment Agencies responsibility to remove the Floating Pennywort***</a:t>
            </a:r>
          </a:p>
          <a:p>
            <a:pPr marL="285750" indent="-285750">
              <a:lnSpc>
                <a:spcPct val="150000"/>
              </a:lnSpc>
              <a:buFont typeface="Arial" panose="020B0604020202020204" pitchFamily="34" charset="0"/>
              <a:buChar char="•"/>
            </a:pPr>
            <a:endParaRPr lang="en-GB" dirty="0"/>
          </a:p>
          <a:p>
            <a:pPr>
              <a:lnSpc>
                <a:spcPct val="150000"/>
              </a:lnSpc>
            </a:pPr>
            <a:r>
              <a:rPr lang="en-GB" dirty="0"/>
              <a:t>If the site falls within a Site of Special Scientific Interest (SSSI). Then it is </a:t>
            </a:r>
            <a:r>
              <a:rPr lang="en-GB" b="1" dirty="0"/>
              <a:t>mandatory</a:t>
            </a:r>
            <a:r>
              <a:rPr lang="en-GB" dirty="0"/>
              <a:t> for Natural England to be notified by the occupier before any voluntary activity is carried out. Consents can be obtained via emailing: </a:t>
            </a:r>
            <a:r>
              <a:rPr lang="en-GB" b="0" i="0" dirty="0">
                <a:solidFill>
                  <a:srgbClr val="1D70B8"/>
                </a:solidFill>
                <a:effectLst/>
                <a:latin typeface="GDS Transport"/>
                <a:hlinkClick r:id="rId6"/>
              </a:rPr>
              <a:t>protectedsites@naturalengland.org.uk</a:t>
            </a:r>
            <a:r>
              <a:rPr lang="en-GB" b="0" i="0" dirty="0">
                <a:solidFill>
                  <a:srgbClr val="0B0C0C"/>
                </a:solidFill>
                <a:effectLst/>
                <a:latin typeface="GDS Transport"/>
              </a:rPr>
              <a:t>. Submit your consents as early as possible. </a:t>
            </a:r>
          </a:p>
        </p:txBody>
      </p:sp>
      <p:pic>
        <p:nvPicPr>
          <p:cNvPr id="3" name="Video 2">
            <a:hlinkClick r:id="" action="ppaction://media"/>
            <a:extLst>
              <a:ext uri="{FF2B5EF4-FFF2-40B4-BE49-F238E27FC236}">
                <a16:creationId xmlns:a16="http://schemas.microsoft.com/office/drawing/2014/main" id="{C16DFF4C-C89C-4C4E-841A-21440BE2F6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059410426"/>
      </p:ext>
    </p:extLst>
  </p:cSld>
  <p:clrMapOvr>
    <a:masterClrMapping/>
  </p:clrMapOvr>
  <mc:AlternateContent xmlns:mc="http://schemas.openxmlformats.org/markup-compatibility/2006" xmlns:p14="http://schemas.microsoft.com/office/powerpoint/2010/main">
    <mc:Choice Requires="p14">
      <p:transition spd="slow" p14:dur="2000" advTm="92313"/>
    </mc:Choice>
    <mc:Fallback xmlns="">
      <p:transition spd="slow" advTm="9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10" name="TextBox 9">
            <a:extLst>
              <a:ext uri="{FF2B5EF4-FFF2-40B4-BE49-F238E27FC236}">
                <a16:creationId xmlns:a16="http://schemas.microsoft.com/office/drawing/2014/main" id="{EA12653E-5A19-4F93-9E50-EA8009204CED}"/>
              </a:ext>
            </a:extLst>
          </p:cNvPr>
          <p:cNvSpPr txBox="1"/>
          <p:nvPr/>
        </p:nvSpPr>
        <p:spPr>
          <a:xfrm>
            <a:off x="860667" y="577778"/>
            <a:ext cx="10350631" cy="646331"/>
          </a:xfrm>
          <a:prstGeom prst="rect">
            <a:avLst/>
          </a:prstGeom>
          <a:noFill/>
        </p:spPr>
        <p:txBody>
          <a:bodyPr wrap="square" rtlCol="0">
            <a:spAutoFit/>
          </a:bodyPr>
          <a:lstStyle/>
          <a:p>
            <a:pPr algn="ctr"/>
            <a:r>
              <a:rPr lang="en-GB" sz="3600" dirty="0">
                <a:latin typeface="Segoe UI Black" panose="020B0A02040204020203" pitchFamily="34" charset="0"/>
                <a:ea typeface="Segoe UI Black" panose="020B0A02040204020203" pitchFamily="34" charset="0"/>
              </a:rPr>
              <a:t>Disposing/Composting FP Safely</a:t>
            </a:r>
          </a:p>
        </p:txBody>
      </p:sp>
      <p:sp>
        <p:nvSpPr>
          <p:cNvPr id="12" name="TextBox 11">
            <a:extLst>
              <a:ext uri="{FF2B5EF4-FFF2-40B4-BE49-F238E27FC236}">
                <a16:creationId xmlns:a16="http://schemas.microsoft.com/office/drawing/2014/main" id="{B97102A1-700F-432C-8F31-3278484ABE3F}"/>
              </a:ext>
            </a:extLst>
          </p:cNvPr>
          <p:cNvSpPr txBox="1"/>
          <p:nvPr/>
        </p:nvSpPr>
        <p:spPr>
          <a:xfrm>
            <a:off x="244586" y="1474602"/>
            <a:ext cx="11822863" cy="4204356"/>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en-GB" sz="1800" b="0" i="0" u="none" strike="noStrike" baseline="0" dirty="0">
                <a:solidFill>
                  <a:srgbClr val="000000"/>
                </a:solidFill>
              </a:rPr>
              <a:t>Composting on the bank is allowed without a licence</a:t>
            </a:r>
            <a:r>
              <a:rPr lang="en-GB" dirty="0">
                <a:solidFill>
                  <a:srgbClr val="000000"/>
                </a:solidFill>
              </a:rPr>
              <a:t>, although as previously mentioned, </a:t>
            </a:r>
            <a:r>
              <a:rPr lang="en-GB" sz="1800" b="0" i="0" u="none" strike="noStrike" baseline="0" dirty="0">
                <a:solidFill>
                  <a:srgbClr val="000000"/>
                </a:solidFill>
              </a:rPr>
              <a:t>landowner permission should be sought.</a:t>
            </a:r>
          </a:p>
          <a:p>
            <a:pPr marL="285750" indent="-285750" algn="l">
              <a:lnSpc>
                <a:spcPct val="150000"/>
              </a:lnSpc>
              <a:buFont typeface="Arial" panose="020B0604020202020204" pitchFamily="34" charset="0"/>
              <a:buChar char="•"/>
            </a:pPr>
            <a:r>
              <a:rPr lang="en-GB" sz="1800" b="0" i="0" u="none" strike="noStrike" baseline="0" dirty="0">
                <a:solidFill>
                  <a:srgbClr val="000000"/>
                </a:solidFill>
              </a:rPr>
              <a:t>Prior to removal, locate a convenient location on the bank to place the removed plants.</a:t>
            </a:r>
          </a:p>
          <a:p>
            <a:pPr marL="285750" indent="-285750" algn="l">
              <a:lnSpc>
                <a:spcPct val="150000"/>
              </a:lnSpc>
              <a:buFont typeface="Arial" panose="020B0604020202020204" pitchFamily="34" charset="0"/>
              <a:buChar char="•"/>
            </a:pPr>
            <a:r>
              <a:rPr lang="en-GB" sz="1800" b="0" i="0" u="none" strike="noStrike" baseline="0" dirty="0">
                <a:solidFill>
                  <a:srgbClr val="000000"/>
                </a:solidFill>
              </a:rPr>
              <a:t>This area should be pre-agreed with the landowner. It is best to have as few dumping sites as possible and re-use the same locations.</a:t>
            </a:r>
          </a:p>
          <a:p>
            <a:pPr marL="285750" indent="-285750" algn="l">
              <a:lnSpc>
                <a:spcPct val="150000"/>
              </a:lnSpc>
              <a:buFont typeface="Arial" panose="020B0604020202020204" pitchFamily="34" charset="0"/>
              <a:buChar char="•"/>
            </a:pPr>
            <a:r>
              <a:rPr lang="en-GB" sz="1800" b="0" i="0" u="none" strike="noStrike" baseline="0" dirty="0">
                <a:solidFill>
                  <a:srgbClr val="000000"/>
                </a:solidFill>
              </a:rPr>
              <a:t>Deposit plants well away from areas which are wetted by the river, at least 3 metres from the channel, and away from banks which could potentially flood, and then leave to rot down – this allows any invertebrates to re enter the water if removed within the Floating Pennywort.</a:t>
            </a:r>
          </a:p>
          <a:p>
            <a:pPr marL="285750" indent="-285750" algn="l">
              <a:lnSpc>
                <a:spcPct val="150000"/>
              </a:lnSpc>
              <a:buFont typeface="Arial" panose="020B0604020202020204" pitchFamily="34" charset="0"/>
              <a:buChar char="•"/>
            </a:pPr>
            <a:r>
              <a:rPr lang="en-GB" sz="1800" b="0" i="0" u="none" strike="noStrike" baseline="0" dirty="0">
                <a:solidFill>
                  <a:srgbClr val="000000"/>
                </a:solidFill>
              </a:rPr>
              <a:t>For larger amounts create a long, thin pile which will decompose quicker than a round heaped pile</a:t>
            </a:r>
          </a:p>
          <a:p>
            <a:pPr algn="ctr">
              <a:lnSpc>
                <a:spcPct val="150000"/>
              </a:lnSpc>
            </a:pPr>
            <a:endParaRPr lang="en-GB" b="1" dirty="0">
              <a:solidFill>
                <a:srgbClr val="000000"/>
              </a:solidFill>
            </a:endParaRPr>
          </a:p>
        </p:txBody>
      </p:sp>
      <p:pic>
        <p:nvPicPr>
          <p:cNvPr id="4" name="Video 3">
            <a:hlinkClick r:id="" action="ppaction://media"/>
            <a:extLst>
              <a:ext uri="{FF2B5EF4-FFF2-40B4-BE49-F238E27FC236}">
                <a16:creationId xmlns:a16="http://schemas.microsoft.com/office/drawing/2014/main" id="{9C6B4A16-4B89-4F18-8488-B5C69947E2C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95611824"/>
      </p:ext>
    </p:extLst>
  </p:cSld>
  <p:clrMapOvr>
    <a:masterClrMapping/>
  </p:clrMapOvr>
  <mc:AlternateContent xmlns:mc="http://schemas.openxmlformats.org/markup-compatibility/2006" xmlns:p14="http://schemas.microsoft.com/office/powerpoint/2010/main">
    <mc:Choice Requires="p14">
      <p:transition spd="slow" p14:dur="2000" advTm="52843"/>
    </mc:Choice>
    <mc:Fallback xmlns="">
      <p:transition spd="slow" advTm="52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pic>
        <p:nvPicPr>
          <p:cNvPr id="10" name="Picture 9" descr="A picture containing grass, outdoor, sky, cow&#10;&#10;Description automatically generated">
            <a:extLst>
              <a:ext uri="{FF2B5EF4-FFF2-40B4-BE49-F238E27FC236}">
                <a16:creationId xmlns:a16="http://schemas.microsoft.com/office/drawing/2014/main" id="{51C54BC6-5A69-4EA7-88B0-0CE0E9DD52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9485" y="750093"/>
            <a:ext cx="7143751" cy="5357813"/>
          </a:xfrm>
          <a:prstGeom prst="rect">
            <a:avLst/>
          </a:prstGeom>
          <a:effectLst>
            <a:softEdge rad="101600"/>
          </a:effectLst>
        </p:spPr>
      </p:pic>
      <p:sp>
        <p:nvSpPr>
          <p:cNvPr id="12" name="TextBox 11">
            <a:extLst>
              <a:ext uri="{FF2B5EF4-FFF2-40B4-BE49-F238E27FC236}">
                <a16:creationId xmlns:a16="http://schemas.microsoft.com/office/drawing/2014/main" id="{C72D5109-1092-4325-8AA0-729DD5523E05}"/>
              </a:ext>
            </a:extLst>
          </p:cNvPr>
          <p:cNvSpPr txBox="1"/>
          <p:nvPr/>
        </p:nvSpPr>
        <p:spPr>
          <a:xfrm>
            <a:off x="319539" y="897703"/>
            <a:ext cx="4271706" cy="2542363"/>
          </a:xfrm>
          <a:prstGeom prst="rect">
            <a:avLst/>
          </a:prstGeom>
          <a:noFill/>
        </p:spPr>
        <p:txBody>
          <a:bodyPr wrap="square">
            <a:spAutoFit/>
          </a:bodyPr>
          <a:lstStyle/>
          <a:p>
            <a:pPr>
              <a:lnSpc>
                <a:spcPct val="150000"/>
              </a:lnSpc>
            </a:pPr>
            <a:r>
              <a:rPr lang="en-GB" b="1" dirty="0">
                <a:solidFill>
                  <a:srgbClr val="000000"/>
                </a:solidFill>
              </a:rPr>
              <a:t>Please note: Floating Pennywort contains a lot of water – Once dumped on the bank it will dry up and turn to a dust within a few weeks of dry weather. Also Cattle love it! Floating Pennywort composting often provides an easy meal for them.</a:t>
            </a:r>
            <a:endParaRPr lang="en-GB" sz="1800" b="0" i="0" u="none" strike="noStrike" baseline="0" dirty="0">
              <a:solidFill>
                <a:srgbClr val="000000"/>
              </a:solidFill>
            </a:endParaRPr>
          </a:p>
        </p:txBody>
      </p:sp>
      <p:pic>
        <p:nvPicPr>
          <p:cNvPr id="8" name="Video 7">
            <a:hlinkClick r:id="" action="ppaction://media"/>
            <a:extLst>
              <a:ext uri="{FF2B5EF4-FFF2-40B4-BE49-F238E27FC236}">
                <a16:creationId xmlns:a16="http://schemas.microsoft.com/office/drawing/2014/main" id="{F25A67ED-6313-4E9D-9612-FBB46E8CD7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644907775"/>
      </p:ext>
    </p:extLst>
  </p:cSld>
  <p:clrMapOvr>
    <a:masterClrMapping/>
  </p:clrMapOvr>
  <mc:AlternateContent xmlns:mc="http://schemas.openxmlformats.org/markup-compatibility/2006" xmlns:p14="http://schemas.microsoft.com/office/powerpoint/2010/main">
    <mc:Choice Requires="p14">
      <p:transition spd="slow" p14:dur="2000" advTm="28570"/>
    </mc:Choice>
    <mc:Fallback xmlns="">
      <p:transition spd="slow" advTm="2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itting, table, dark&#10;&#10;Description automatically generated">
            <a:extLst>
              <a:ext uri="{FF2B5EF4-FFF2-40B4-BE49-F238E27FC236}">
                <a16:creationId xmlns:a16="http://schemas.microsoft.com/office/drawing/2014/main" id="{2760DE49-5701-4720-B841-FA347871A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4068" y="5929451"/>
            <a:ext cx="12245544" cy="1181767"/>
          </a:xfrm>
          <a:prstGeom prst="rect">
            <a:avLst/>
          </a:prstGeom>
        </p:spPr>
      </p:pic>
      <p:sp>
        <p:nvSpPr>
          <p:cNvPr id="9" name="Rectangle: Rounded Corners 8">
            <a:extLst>
              <a:ext uri="{FF2B5EF4-FFF2-40B4-BE49-F238E27FC236}">
                <a16:creationId xmlns:a16="http://schemas.microsoft.com/office/drawing/2014/main" id="{7194D249-0686-42A9-9D57-2A15F4DFD30F}"/>
              </a:ext>
            </a:extLst>
          </p:cNvPr>
          <p:cNvSpPr/>
          <p:nvPr/>
        </p:nvSpPr>
        <p:spPr>
          <a:xfrm>
            <a:off x="204099" y="238536"/>
            <a:ext cx="1902998" cy="354482"/>
          </a:xfrm>
          <a:prstGeom prst="roundRect">
            <a:avLst/>
          </a:prstGeom>
          <a:solidFill>
            <a:srgbClr val="04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Rounded Corners 10">
            <a:extLst>
              <a:ext uri="{FF2B5EF4-FFF2-40B4-BE49-F238E27FC236}">
                <a16:creationId xmlns:a16="http://schemas.microsoft.com/office/drawing/2014/main" id="{670F7F8E-C2CB-41AF-B39D-E1025ACAF3DA}"/>
              </a:ext>
            </a:extLst>
          </p:cNvPr>
          <p:cNvSpPr/>
          <p:nvPr/>
        </p:nvSpPr>
        <p:spPr>
          <a:xfrm>
            <a:off x="2188072" y="238536"/>
            <a:ext cx="1902998" cy="354482"/>
          </a:xfrm>
          <a:prstGeom prst="roundRect">
            <a:avLst/>
          </a:prstGeom>
          <a:solidFill>
            <a:srgbClr val="57B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Rounded Corners 12">
            <a:extLst>
              <a:ext uri="{FF2B5EF4-FFF2-40B4-BE49-F238E27FC236}">
                <a16:creationId xmlns:a16="http://schemas.microsoft.com/office/drawing/2014/main" id="{2815F383-97C6-4D58-8703-3F0D14991D73}"/>
              </a:ext>
            </a:extLst>
          </p:cNvPr>
          <p:cNvSpPr/>
          <p:nvPr/>
        </p:nvSpPr>
        <p:spPr>
          <a:xfrm>
            <a:off x="4172045" y="238536"/>
            <a:ext cx="1902998" cy="354482"/>
          </a:xfrm>
          <a:prstGeom prst="roundRect">
            <a:avLst/>
          </a:prstGeom>
          <a:solidFill>
            <a:srgbClr val="5C8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Rounded Corners 14">
            <a:extLst>
              <a:ext uri="{FF2B5EF4-FFF2-40B4-BE49-F238E27FC236}">
                <a16:creationId xmlns:a16="http://schemas.microsoft.com/office/drawing/2014/main" id="{5E3422AF-07E0-40BF-8119-F8D07DAC6A2F}"/>
              </a:ext>
            </a:extLst>
          </p:cNvPr>
          <p:cNvSpPr/>
          <p:nvPr/>
        </p:nvSpPr>
        <p:spPr>
          <a:xfrm>
            <a:off x="6156018" y="238536"/>
            <a:ext cx="1902998" cy="354482"/>
          </a:xfrm>
          <a:prstGeom prst="roundRect">
            <a:avLst/>
          </a:prstGeom>
          <a:solidFill>
            <a:srgbClr val="8A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Rounded Corners 16">
            <a:extLst>
              <a:ext uri="{FF2B5EF4-FFF2-40B4-BE49-F238E27FC236}">
                <a16:creationId xmlns:a16="http://schemas.microsoft.com/office/drawing/2014/main" id="{48FB4D3A-2A0C-4EB2-9556-AAEA147AA89B}"/>
              </a:ext>
            </a:extLst>
          </p:cNvPr>
          <p:cNvSpPr/>
          <p:nvPr/>
        </p:nvSpPr>
        <p:spPr>
          <a:xfrm>
            <a:off x="8139991" y="238536"/>
            <a:ext cx="1902998" cy="354482"/>
          </a:xfrm>
          <a:prstGeom prst="roundRect">
            <a:avLst/>
          </a:prstGeom>
          <a:solidFill>
            <a:srgbClr val="B6A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Rounded Corners 18">
            <a:extLst>
              <a:ext uri="{FF2B5EF4-FFF2-40B4-BE49-F238E27FC236}">
                <a16:creationId xmlns:a16="http://schemas.microsoft.com/office/drawing/2014/main" id="{58B01F3C-B4AC-4C83-A7A7-587C660558D1}"/>
              </a:ext>
            </a:extLst>
          </p:cNvPr>
          <p:cNvSpPr/>
          <p:nvPr/>
        </p:nvSpPr>
        <p:spPr>
          <a:xfrm>
            <a:off x="10123964" y="238536"/>
            <a:ext cx="1902998" cy="354482"/>
          </a:xfrm>
          <a:prstGeom prst="roundRect">
            <a:avLst/>
          </a:prstGeom>
          <a:solidFill>
            <a:srgbClr val="AA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637C593-B17F-443C-8C2E-D3982232853E}"/>
              </a:ext>
            </a:extLst>
          </p:cNvPr>
          <p:cNvSpPr txBox="1"/>
          <p:nvPr/>
        </p:nvSpPr>
        <p:spPr>
          <a:xfrm>
            <a:off x="204099" y="6579973"/>
            <a:ext cx="3263805" cy="338554"/>
          </a:xfrm>
          <a:prstGeom prst="rect">
            <a:avLst/>
          </a:prstGeom>
          <a:noFill/>
        </p:spPr>
        <p:txBody>
          <a:bodyPr wrap="square" rtlCol="0">
            <a:spAutoFit/>
          </a:bodyPr>
          <a:lstStyle/>
          <a:p>
            <a:r>
              <a:rPr lang="en-GB" sz="1600" dirty="0">
                <a:solidFill>
                  <a:prstClr val="white"/>
                </a:solidFill>
                <a:latin typeface="Segoe UI Black" panose="020B0A02040204020203" pitchFamily="34" charset="0"/>
                <a:ea typeface="Segoe UI Black" panose="020B0A02040204020203" pitchFamily="34" charset="0"/>
                <a:cs typeface="Arial" panose="020B0604020202020204" pitchFamily="34" charset="0"/>
              </a:rPr>
              <a:t>www.anglingtrust.net</a:t>
            </a:r>
          </a:p>
        </p:txBody>
      </p:sp>
      <p:sp>
        <p:nvSpPr>
          <p:cNvPr id="3" name="TextBox 2">
            <a:extLst>
              <a:ext uri="{FF2B5EF4-FFF2-40B4-BE49-F238E27FC236}">
                <a16:creationId xmlns:a16="http://schemas.microsoft.com/office/drawing/2014/main" id="{DC5A9B83-CC9F-47B0-9E54-1EF82879328B}"/>
              </a:ext>
            </a:extLst>
          </p:cNvPr>
          <p:cNvSpPr txBox="1"/>
          <p:nvPr/>
        </p:nvSpPr>
        <p:spPr>
          <a:xfrm>
            <a:off x="350196" y="906869"/>
            <a:ext cx="3740874" cy="21268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1" dirty="0"/>
              <a:t>Multiple tonnes of Floating Pennywort safely disposed of and drying out 3m+ from the waters edge after a voluntary removal day</a:t>
            </a:r>
          </a:p>
        </p:txBody>
      </p:sp>
      <p:pic>
        <p:nvPicPr>
          <p:cNvPr id="1028" name="Picture 4">
            <a:extLst>
              <a:ext uri="{FF2B5EF4-FFF2-40B4-BE49-F238E27FC236}">
                <a16:creationId xmlns:a16="http://schemas.microsoft.com/office/drawing/2014/main" id="{5236EBB2-70E3-467C-946E-C2E16F140F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321" y="785716"/>
            <a:ext cx="7713222" cy="514373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 name="Video 13">
            <a:hlinkClick r:id="" action="ppaction://media"/>
            <a:extLst>
              <a:ext uri="{FF2B5EF4-FFF2-40B4-BE49-F238E27FC236}">
                <a16:creationId xmlns:a16="http://schemas.microsoft.com/office/drawing/2014/main" id="{725C423D-C1D5-46EC-AAC0-8EF9AD7AC2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26632736"/>
      </p:ext>
    </p:extLst>
  </p:cSld>
  <p:clrMapOvr>
    <a:masterClrMapping/>
  </p:clrMapOvr>
  <mc:AlternateContent xmlns:mc="http://schemas.openxmlformats.org/markup-compatibility/2006" xmlns:p14="http://schemas.microsoft.com/office/powerpoint/2010/main">
    <mc:Choice Requires="p14">
      <p:transition spd="slow" p14:dur="2000" advTm="34537"/>
    </mc:Choice>
    <mc:Fallback xmlns="">
      <p:transition spd="slow" advTm="3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4EEC14B02F0946801C325040EA2D69" ma:contentTypeVersion="16" ma:contentTypeDescription="Create a new document." ma:contentTypeScope="" ma:versionID="8aed7baa24e313a701ec37e0448ca678">
  <xsd:schema xmlns:xsd="http://www.w3.org/2001/XMLSchema" xmlns:xs="http://www.w3.org/2001/XMLSchema" xmlns:p="http://schemas.microsoft.com/office/2006/metadata/properties" xmlns:ns2="f0d9e0d6-2666-4806-9485-02f22eac5610" xmlns:ns3="44c4fc53-9550-4b3e-a212-3013dd55d814" xmlns:ns4="c3416893-4bec-4a82-86f6-bdf794bf2b95" targetNamespace="http://schemas.microsoft.com/office/2006/metadata/properties" ma:root="true" ma:fieldsID="89da3a24ad388881b227782168848aa9" ns2:_="" ns3:_="" ns4:_="">
    <xsd:import namespace="f0d9e0d6-2666-4806-9485-02f22eac5610"/>
    <xsd:import namespace="44c4fc53-9550-4b3e-a212-3013dd55d814"/>
    <xsd:import namespace="c3416893-4bec-4a82-86f6-bdf794bf2b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CR"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9e0d6-2666-4806-9485-02f22eac56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d38e49-ef4a-4a20-84e4-4c56793294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c4fc53-9550-4b3e-a212-3013dd55d81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416893-4bec-4a82-86f6-bdf794bf2b9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47eb2b9-6f74-429a-a50f-805dcd7c921c}" ma:internalName="TaxCatchAll" ma:showField="CatchAllData" ma:web="c3416893-4bec-4a82-86f6-bdf794bf2b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3416893-4bec-4a82-86f6-bdf794bf2b95" xsi:nil="true"/>
    <lcf76f155ced4ddcb4097134ff3c332f xmlns="f0d9e0d6-2666-4806-9485-02f22eac561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4CAB41-945D-47FB-9541-1920335A4B3F}"/>
</file>

<file path=customXml/itemProps2.xml><?xml version="1.0" encoding="utf-8"?>
<ds:datastoreItem xmlns:ds="http://schemas.openxmlformats.org/officeDocument/2006/customXml" ds:itemID="{6C2E4CB8-E0D6-4FA9-9E21-E408D66BEC02}"/>
</file>

<file path=customXml/itemProps3.xml><?xml version="1.0" encoding="utf-8"?>
<ds:datastoreItem xmlns:ds="http://schemas.openxmlformats.org/officeDocument/2006/customXml" ds:itemID="{D50568A3-71CF-45AB-B3EE-3EAF6DE1C7A9}"/>
</file>

<file path=docProps/app.xml><?xml version="1.0" encoding="utf-8"?>
<Properties xmlns="http://schemas.openxmlformats.org/officeDocument/2006/extended-properties" xmlns:vt="http://schemas.openxmlformats.org/officeDocument/2006/docPropsVTypes">
  <TotalTime>344</TotalTime>
  <Words>628</Words>
  <Application>Microsoft Office PowerPoint</Application>
  <PresentationFormat>Widescreen</PresentationFormat>
  <Paragraphs>59</Paragraphs>
  <Slides>7</Slides>
  <Notes>7</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GDS Transport</vt:lpstr>
      <vt:lpstr>Segoe UI Black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Doyle</dc:creator>
  <cp:lastModifiedBy>Andrew Chadwick</cp:lastModifiedBy>
  <cp:revision>12</cp:revision>
  <dcterms:created xsi:type="dcterms:W3CDTF">2021-12-06T13:42:42Z</dcterms:created>
  <dcterms:modified xsi:type="dcterms:W3CDTF">2022-04-06T21:36:27Z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0x010100194EEC14B02F0946801C325040EA2D69</vt:lpwstr>
  </property>
  <property fmtid="{D5CDD505-2E9C-101B-9397-08002B2CF9AE}" pid="3" name="MediaServiceImageTags">
    <vt:lpwstr/>
  </property>
</Properties>
</file>