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56" r:id="rId4"/>
    <p:sldId id="558" r:id="rId5"/>
    <p:sldId id="559" r:id="rId6"/>
    <p:sldId id="560" r:id="rId7"/>
    <p:sldId id="566" r:id="rId8"/>
    <p:sldId id="562" r:id="rId9"/>
    <p:sldId id="258" r:id="rId10"/>
    <p:sldId id="257" r:id="rId11"/>
    <p:sldId id="556" r:id="rId12"/>
    <p:sldId id="554" r:id="rId13"/>
    <p:sldId id="564" r:id="rId14"/>
    <p:sldId id="565" r:id="rId15"/>
    <p:sldId id="5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0EB5E-7A15-4F67-922B-13B71B20982E}" v="1524" dt="2024-01-11T18:09:19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67AD6-E78D-4029-840B-BD012A7CEF1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82F0B60-E212-4E38-880C-6A061ED89585}">
      <dgm:prSet/>
      <dgm:spPr/>
      <dgm:t>
        <a:bodyPr/>
        <a:lstStyle/>
        <a:p>
          <a:r>
            <a:rPr lang="en-US" dirty="0"/>
            <a:t>Good practice – it protects you as club officials and your members</a:t>
          </a:r>
        </a:p>
      </dgm:t>
    </dgm:pt>
    <dgm:pt modelId="{A70BF2AF-B2B9-4C6C-A1E0-4B2AEB6DBEF2}" type="parTrans" cxnId="{E8DD9115-E644-411A-917E-F481964A534B}">
      <dgm:prSet/>
      <dgm:spPr/>
      <dgm:t>
        <a:bodyPr/>
        <a:lstStyle/>
        <a:p>
          <a:endParaRPr lang="en-US"/>
        </a:p>
      </dgm:t>
    </dgm:pt>
    <dgm:pt modelId="{497E599C-29AD-4B80-A6A6-00ECE398696F}" type="sibTrans" cxnId="{E8DD9115-E644-411A-917E-F481964A534B}">
      <dgm:prSet/>
      <dgm:spPr/>
      <dgm:t>
        <a:bodyPr/>
        <a:lstStyle/>
        <a:p>
          <a:endParaRPr lang="en-US"/>
        </a:p>
      </dgm:t>
    </dgm:pt>
    <dgm:pt modelId="{61A42226-95B8-420F-833D-D6881079D1D0}">
      <dgm:prSet/>
      <dgm:spPr/>
      <dgm:t>
        <a:bodyPr/>
        <a:lstStyle/>
        <a:p>
          <a:r>
            <a:rPr lang="en-US" dirty="0"/>
            <a:t>Insurers are looking for improved governance = reduced risks</a:t>
          </a:r>
        </a:p>
      </dgm:t>
    </dgm:pt>
    <dgm:pt modelId="{0C5FCA44-9234-4E67-82A1-D862FD24E97B}" type="parTrans" cxnId="{A4AB51A4-10A2-4FFF-94DE-46A7D3A8A842}">
      <dgm:prSet/>
      <dgm:spPr/>
      <dgm:t>
        <a:bodyPr/>
        <a:lstStyle/>
        <a:p>
          <a:endParaRPr lang="en-US"/>
        </a:p>
      </dgm:t>
    </dgm:pt>
    <dgm:pt modelId="{FA684A09-B5B0-4EF6-A498-3EE9B1DF6553}" type="sibTrans" cxnId="{A4AB51A4-10A2-4FFF-94DE-46A7D3A8A842}">
      <dgm:prSet/>
      <dgm:spPr/>
      <dgm:t>
        <a:bodyPr/>
        <a:lstStyle/>
        <a:p>
          <a:endParaRPr lang="en-US"/>
        </a:p>
      </dgm:t>
    </dgm:pt>
    <dgm:pt modelId="{9196EDDA-B9D1-467C-B2DD-B114A30F48CB}">
      <dgm:prSet/>
      <dgm:spPr/>
      <dgm:t>
        <a:bodyPr/>
        <a:lstStyle/>
        <a:p>
          <a:r>
            <a:rPr lang="en-GB" dirty="0"/>
            <a:t>Expectations on all clubs across sports/pastimes in light of the Whyte review</a:t>
          </a:r>
          <a:endParaRPr lang="en-US" dirty="0"/>
        </a:p>
      </dgm:t>
    </dgm:pt>
    <dgm:pt modelId="{457BB9C4-8681-4D71-BB2F-C9A5EA9E9255}" type="parTrans" cxnId="{3F48D882-40E8-47C3-B348-D1C5DC3698BB}">
      <dgm:prSet/>
      <dgm:spPr/>
      <dgm:t>
        <a:bodyPr/>
        <a:lstStyle/>
        <a:p>
          <a:endParaRPr lang="en-US"/>
        </a:p>
      </dgm:t>
    </dgm:pt>
    <dgm:pt modelId="{36CACFA3-B209-4549-B969-DAE2DF657C0B}" type="sibTrans" cxnId="{3F48D882-40E8-47C3-B348-D1C5DC3698BB}">
      <dgm:prSet/>
      <dgm:spPr/>
      <dgm:t>
        <a:bodyPr/>
        <a:lstStyle/>
        <a:p>
          <a:endParaRPr lang="en-US"/>
        </a:p>
      </dgm:t>
    </dgm:pt>
    <dgm:pt modelId="{01CD7A6C-9BD1-417C-A6F6-4FE5B19D3CB8}" type="pres">
      <dgm:prSet presAssocID="{52167AD6-E78D-4029-840B-BD012A7CEF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4461D9-3AC6-40C8-B9E5-D79F24D8CB58}" type="pres">
      <dgm:prSet presAssocID="{082F0B60-E212-4E38-880C-6A061ED89585}" presName="hierRoot1" presStyleCnt="0"/>
      <dgm:spPr/>
    </dgm:pt>
    <dgm:pt modelId="{7EC3A219-F50F-4470-A5D2-3B423B17293D}" type="pres">
      <dgm:prSet presAssocID="{082F0B60-E212-4E38-880C-6A061ED89585}" presName="composite" presStyleCnt="0"/>
      <dgm:spPr/>
    </dgm:pt>
    <dgm:pt modelId="{CACF3D4D-1DFD-4E36-B781-FF9E52AB54A3}" type="pres">
      <dgm:prSet presAssocID="{082F0B60-E212-4E38-880C-6A061ED89585}" presName="background" presStyleLbl="node0" presStyleIdx="0" presStyleCnt="3"/>
      <dgm:spPr/>
    </dgm:pt>
    <dgm:pt modelId="{AE323C3C-2ABE-4E9F-A6FA-04E0BD431F80}" type="pres">
      <dgm:prSet presAssocID="{082F0B60-E212-4E38-880C-6A061ED89585}" presName="text" presStyleLbl="fgAcc0" presStyleIdx="0" presStyleCnt="3">
        <dgm:presLayoutVars>
          <dgm:chPref val="3"/>
        </dgm:presLayoutVars>
      </dgm:prSet>
      <dgm:spPr/>
    </dgm:pt>
    <dgm:pt modelId="{566670FA-BD89-4FDD-BC8B-1752CAF29027}" type="pres">
      <dgm:prSet presAssocID="{082F0B60-E212-4E38-880C-6A061ED89585}" presName="hierChild2" presStyleCnt="0"/>
      <dgm:spPr/>
    </dgm:pt>
    <dgm:pt modelId="{110EE3EE-A659-4061-A318-E721B4CA4A4C}" type="pres">
      <dgm:prSet presAssocID="{61A42226-95B8-420F-833D-D6881079D1D0}" presName="hierRoot1" presStyleCnt="0"/>
      <dgm:spPr/>
    </dgm:pt>
    <dgm:pt modelId="{C5A4E2E4-C7C7-40D6-96FB-73CF708D6B63}" type="pres">
      <dgm:prSet presAssocID="{61A42226-95B8-420F-833D-D6881079D1D0}" presName="composite" presStyleCnt="0"/>
      <dgm:spPr/>
    </dgm:pt>
    <dgm:pt modelId="{F054B6F4-418B-4C09-BD3E-08C34EFFE721}" type="pres">
      <dgm:prSet presAssocID="{61A42226-95B8-420F-833D-D6881079D1D0}" presName="background" presStyleLbl="node0" presStyleIdx="1" presStyleCnt="3"/>
      <dgm:spPr/>
    </dgm:pt>
    <dgm:pt modelId="{2034782B-1052-4981-A676-5BDC47D73F38}" type="pres">
      <dgm:prSet presAssocID="{61A42226-95B8-420F-833D-D6881079D1D0}" presName="text" presStyleLbl="fgAcc0" presStyleIdx="1" presStyleCnt="3">
        <dgm:presLayoutVars>
          <dgm:chPref val="3"/>
        </dgm:presLayoutVars>
      </dgm:prSet>
      <dgm:spPr/>
    </dgm:pt>
    <dgm:pt modelId="{3D73FE09-77DD-4866-B1AC-CFFEA52E36E6}" type="pres">
      <dgm:prSet presAssocID="{61A42226-95B8-420F-833D-D6881079D1D0}" presName="hierChild2" presStyleCnt="0"/>
      <dgm:spPr/>
    </dgm:pt>
    <dgm:pt modelId="{4383362F-071D-447A-9BCB-5CA21D606F42}" type="pres">
      <dgm:prSet presAssocID="{9196EDDA-B9D1-467C-B2DD-B114A30F48CB}" presName="hierRoot1" presStyleCnt="0"/>
      <dgm:spPr/>
    </dgm:pt>
    <dgm:pt modelId="{AECD8651-03D0-413C-A63B-9824134DEC5D}" type="pres">
      <dgm:prSet presAssocID="{9196EDDA-B9D1-467C-B2DD-B114A30F48CB}" presName="composite" presStyleCnt="0"/>
      <dgm:spPr/>
    </dgm:pt>
    <dgm:pt modelId="{73B4FFD1-D0B8-4743-B74C-BD3554DEA8CA}" type="pres">
      <dgm:prSet presAssocID="{9196EDDA-B9D1-467C-B2DD-B114A30F48CB}" presName="background" presStyleLbl="node0" presStyleIdx="2" presStyleCnt="3"/>
      <dgm:spPr/>
    </dgm:pt>
    <dgm:pt modelId="{449DFBB7-E80C-47D4-904D-518FE1796229}" type="pres">
      <dgm:prSet presAssocID="{9196EDDA-B9D1-467C-B2DD-B114A30F48CB}" presName="text" presStyleLbl="fgAcc0" presStyleIdx="2" presStyleCnt="3">
        <dgm:presLayoutVars>
          <dgm:chPref val="3"/>
        </dgm:presLayoutVars>
      </dgm:prSet>
      <dgm:spPr/>
    </dgm:pt>
    <dgm:pt modelId="{B0A75959-2074-4437-936C-F9F4EC971A1D}" type="pres">
      <dgm:prSet presAssocID="{9196EDDA-B9D1-467C-B2DD-B114A30F48CB}" presName="hierChild2" presStyleCnt="0"/>
      <dgm:spPr/>
    </dgm:pt>
  </dgm:ptLst>
  <dgm:cxnLst>
    <dgm:cxn modelId="{E8DD9115-E644-411A-917E-F481964A534B}" srcId="{52167AD6-E78D-4029-840B-BD012A7CEF16}" destId="{082F0B60-E212-4E38-880C-6A061ED89585}" srcOrd="0" destOrd="0" parTransId="{A70BF2AF-B2B9-4C6C-A1E0-4B2AEB6DBEF2}" sibTransId="{497E599C-29AD-4B80-A6A6-00ECE398696F}"/>
    <dgm:cxn modelId="{63061330-9D7B-4D53-B777-08467A91205D}" type="presOf" srcId="{61A42226-95B8-420F-833D-D6881079D1D0}" destId="{2034782B-1052-4981-A676-5BDC47D73F38}" srcOrd="0" destOrd="0" presId="urn:microsoft.com/office/officeart/2005/8/layout/hierarchy1"/>
    <dgm:cxn modelId="{B758CB35-B027-403C-9E28-8E4277992D84}" type="presOf" srcId="{52167AD6-E78D-4029-840B-BD012A7CEF16}" destId="{01CD7A6C-9BD1-417C-A6F6-4FE5B19D3CB8}" srcOrd="0" destOrd="0" presId="urn:microsoft.com/office/officeart/2005/8/layout/hierarchy1"/>
    <dgm:cxn modelId="{3F48D882-40E8-47C3-B348-D1C5DC3698BB}" srcId="{52167AD6-E78D-4029-840B-BD012A7CEF16}" destId="{9196EDDA-B9D1-467C-B2DD-B114A30F48CB}" srcOrd="2" destOrd="0" parTransId="{457BB9C4-8681-4D71-BB2F-C9A5EA9E9255}" sibTransId="{36CACFA3-B209-4549-B969-DAE2DF657C0B}"/>
    <dgm:cxn modelId="{A7009E94-F127-4858-A614-A626B74A2B3F}" type="presOf" srcId="{9196EDDA-B9D1-467C-B2DD-B114A30F48CB}" destId="{449DFBB7-E80C-47D4-904D-518FE1796229}" srcOrd="0" destOrd="0" presId="urn:microsoft.com/office/officeart/2005/8/layout/hierarchy1"/>
    <dgm:cxn modelId="{A4AB51A4-10A2-4FFF-94DE-46A7D3A8A842}" srcId="{52167AD6-E78D-4029-840B-BD012A7CEF16}" destId="{61A42226-95B8-420F-833D-D6881079D1D0}" srcOrd="1" destOrd="0" parTransId="{0C5FCA44-9234-4E67-82A1-D862FD24E97B}" sibTransId="{FA684A09-B5B0-4EF6-A498-3EE9B1DF6553}"/>
    <dgm:cxn modelId="{AB5836ED-3207-405D-B87A-FECF25F0C63F}" type="presOf" srcId="{082F0B60-E212-4E38-880C-6A061ED89585}" destId="{AE323C3C-2ABE-4E9F-A6FA-04E0BD431F80}" srcOrd="0" destOrd="0" presId="urn:microsoft.com/office/officeart/2005/8/layout/hierarchy1"/>
    <dgm:cxn modelId="{D4AD1C5F-D5CF-4D4B-B589-5D350C64A635}" type="presParOf" srcId="{01CD7A6C-9BD1-417C-A6F6-4FE5B19D3CB8}" destId="{5C4461D9-3AC6-40C8-B9E5-D79F24D8CB58}" srcOrd="0" destOrd="0" presId="urn:microsoft.com/office/officeart/2005/8/layout/hierarchy1"/>
    <dgm:cxn modelId="{A6C7C85A-3CFA-451E-9A81-38771775928C}" type="presParOf" srcId="{5C4461D9-3AC6-40C8-B9E5-D79F24D8CB58}" destId="{7EC3A219-F50F-4470-A5D2-3B423B17293D}" srcOrd="0" destOrd="0" presId="urn:microsoft.com/office/officeart/2005/8/layout/hierarchy1"/>
    <dgm:cxn modelId="{3D67B4BE-28FE-401B-86CD-9CF496AF94F5}" type="presParOf" srcId="{7EC3A219-F50F-4470-A5D2-3B423B17293D}" destId="{CACF3D4D-1DFD-4E36-B781-FF9E52AB54A3}" srcOrd="0" destOrd="0" presId="urn:microsoft.com/office/officeart/2005/8/layout/hierarchy1"/>
    <dgm:cxn modelId="{82C21197-1B4B-47F9-AB37-1EED9D0F0F3F}" type="presParOf" srcId="{7EC3A219-F50F-4470-A5D2-3B423B17293D}" destId="{AE323C3C-2ABE-4E9F-A6FA-04E0BD431F80}" srcOrd="1" destOrd="0" presId="urn:microsoft.com/office/officeart/2005/8/layout/hierarchy1"/>
    <dgm:cxn modelId="{490B8AE8-9A96-4B0F-99AF-0A5D16DEDB8C}" type="presParOf" srcId="{5C4461D9-3AC6-40C8-B9E5-D79F24D8CB58}" destId="{566670FA-BD89-4FDD-BC8B-1752CAF29027}" srcOrd="1" destOrd="0" presId="urn:microsoft.com/office/officeart/2005/8/layout/hierarchy1"/>
    <dgm:cxn modelId="{46494494-D0AA-42E9-9708-345947F184F8}" type="presParOf" srcId="{01CD7A6C-9BD1-417C-A6F6-4FE5B19D3CB8}" destId="{110EE3EE-A659-4061-A318-E721B4CA4A4C}" srcOrd="1" destOrd="0" presId="urn:microsoft.com/office/officeart/2005/8/layout/hierarchy1"/>
    <dgm:cxn modelId="{3E396A82-1544-440A-A6C3-95042589B27B}" type="presParOf" srcId="{110EE3EE-A659-4061-A318-E721B4CA4A4C}" destId="{C5A4E2E4-C7C7-40D6-96FB-73CF708D6B63}" srcOrd="0" destOrd="0" presId="urn:microsoft.com/office/officeart/2005/8/layout/hierarchy1"/>
    <dgm:cxn modelId="{46423D98-01AB-45E2-86D7-1BA912B4CCB6}" type="presParOf" srcId="{C5A4E2E4-C7C7-40D6-96FB-73CF708D6B63}" destId="{F054B6F4-418B-4C09-BD3E-08C34EFFE721}" srcOrd="0" destOrd="0" presId="urn:microsoft.com/office/officeart/2005/8/layout/hierarchy1"/>
    <dgm:cxn modelId="{42A45DDC-EA89-4714-907F-C42363C8E407}" type="presParOf" srcId="{C5A4E2E4-C7C7-40D6-96FB-73CF708D6B63}" destId="{2034782B-1052-4981-A676-5BDC47D73F38}" srcOrd="1" destOrd="0" presId="urn:microsoft.com/office/officeart/2005/8/layout/hierarchy1"/>
    <dgm:cxn modelId="{C28C9122-4ED1-4D34-89B3-14A83E025824}" type="presParOf" srcId="{110EE3EE-A659-4061-A318-E721B4CA4A4C}" destId="{3D73FE09-77DD-4866-B1AC-CFFEA52E36E6}" srcOrd="1" destOrd="0" presId="urn:microsoft.com/office/officeart/2005/8/layout/hierarchy1"/>
    <dgm:cxn modelId="{A4094445-D705-4AF5-8ED7-E1778D77C2AD}" type="presParOf" srcId="{01CD7A6C-9BD1-417C-A6F6-4FE5B19D3CB8}" destId="{4383362F-071D-447A-9BCB-5CA21D606F42}" srcOrd="2" destOrd="0" presId="urn:microsoft.com/office/officeart/2005/8/layout/hierarchy1"/>
    <dgm:cxn modelId="{9AAE9D98-5CD6-46C5-9E7E-3488BD3AA3D2}" type="presParOf" srcId="{4383362F-071D-447A-9BCB-5CA21D606F42}" destId="{AECD8651-03D0-413C-A63B-9824134DEC5D}" srcOrd="0" destOrd="0" presId="urn:microsoft.com/office/officeart/2005/8/layout/hierarchy1"/>
    <dgm:cxn modelId="{C28695A3-2978-4870-88BA-E2323DDDA17E}" type="presParOf" srcId="{AECD8651-03D0-413C-A63B-9824134DEC5D}" destId="{73B4FFD1-D0B8-4743-B74C-BD3554DEA8CA}" srcOrd="0" destOrd="0" presId="urn:microsoft.com/office/officeart/2005/8/layout/hierarchy1"/>
    <dgm:cxn modelId="{E5C63E8C-5863-49FD-A8BB-FF0CEF8F1533}" type="presParOf" srcId="{AECD8651-03D0-413C-A63B-9824134DEC5D}" destId="{449DFBB7-E80C-47D4-904D-518FE1796229}" srcOrd="1" destOrd="0" presId="urn:microsoft.com/office/officeart/2005/8/layout/hierarchy1"/>
    <dgm:cxn modelId="{752B6966-F509-4A43-BCE7-C0000C5D9EF6}" type="presParOf" srcId="{4383362F-071D-447A-9BCB-5CA21D606F42}" destId="{B0A75959-2074-4437-936C-F9F4EC971A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67AD6-E78D-4029-840B-BD012A7CEF1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82F0B60-E212-4E38-880C-6A061ED89585}">
      <dgm:prSet/>
      <dgm:spPr/>
      <dgm:t>
        <a:bodyPr/>
        <a:lstStyle/>
        <a:p>
          <a:r>
            <a:rPr lang="en-US" dirty="0"/>
            <a:t>Sports</a:t>
          </a:r>
          <a:r>
            <a:rPr lang="en-US" baseline="0" dirty="0"/>
            <a:t> traditionally </a:t>
          </a:r>
          <a:r>
            <a:rPr lang="en-US" baseline="0" dirty="0" err="1"/>
            <a:t>prioritise</a:t>
          </a:r>
          <a:r>
            <a:rPr lang="en-US" baseline="0" dirty="0"/>
            <a:t> income and participation over welfare of members</a:t>
          </a:r>
          <a:endParaRPr lang="en-US" dirty="0"/>
        </a:p>
      </dgm:t>
    </dgm:pt>
    <dgm:pt modelId="{A70BF2AF-B2B9-4C6C-A1E0-4B2AEB6DBEF2}" type="parTrans" cxnId="{E8DD9115-E644-411A-917E-F481964A534B}">
      <dgm:prSet/>
      <dgm:spPr/>
      <dgm:t>
        <a:bodyPr/>
        <a:lstStyle/>
        <a:p>
          <a:endParaRPr lang="en-US"/>
        </a:p>
      </dgm:t>
    </dgm:pt>
    <dgm:pt modelId="{497E599C-29AD-4B80-A6A6-00ECE398696F}" type="sibTrans" cxnId="{E8DD9115-E644-411A-917E-F481964A534B}">
      <dgm:prSet/>
      <dgm:spPr/>
      <dgm:t>
        <a:bodyPr/>
        <a:lstStyle/>
        <a:p>
          <a:endParaRPr lang="en-US"/>
        </a:p>
      </dgm:t>
    </dgm:pt>
    <dgm:pt modelId="{61A42226-95B8-420F-833D-D6881079D1D0}">
      <dgm:prSet/>
      <dgm:spPr/>
      <dgm:t>
        <a:bodyPr/>
        <a:lstStyle/>
        <a:p>
          <a:r>
            <a:rPr lang="en-US" dirty="0"/>
            <a:t>Historical</a:t>
          </a:r>
          <a:r>
            <a:rPr lang="en-US" baseline="0" dirty="0"/>
            <a:t> practices are accepted without question and lack of reporting protocols and procedures</a:t>
          </a:r>
          <a:endParaRPr lang="en-US" dirty="0"/>
        </a:p>
      </dgm:t>
    </dgm:pt>
    <dgm:pt modelId="{0C5FCA44-9234-4E67-82A1-D862FD24E97B}" type="parTrans" cxnId="{A4AB51A4-10A2-4FFF-94DE-46A7D3A8A842}">
      <dgm:prSet/>
      <dgm:spPr/>
      <dgm:t>
        <a:bodyPr/>
        <a:lstStyle/>
        <a:p>
          <a:endParaRPr lang="en-US"/>
        </a:p>
      </dgm:t>
    </dgm:pt>
    <dgm:pt modelId="{FA684A09-B5B0-4EF6-A498-3EE9B1DF6553}" type="sibTrans" cxnId="{A4AB51A4-10A2-4FFF-94DE-46A7D3A8A842}">
      <dgm:prSet/>
      <dgm:spPr/>
      <dgm:t>
        <a:bodyPr/>
        <a:lstStyle/>
        <a:p>
          <a:endParaRPr lang="en-US"/>
        </a:p>
      </dgm:t>
    </dgm:pt>
    <dgm:pt modelId="{9196EDDA-B9D1-467C-B2DD-B114A30F48CB}">
      <dgm:prSet/>
      <dgm:spPr/>
      <dgm:t>
        <a:bodyPr/>
        <a:lstStyle/>
        <a:p>
          <a:r>
            <a:rPr lang="en-GB"/>
            <a:t>To promote the Welfare of Anglers, all areas of business need to consider Diversity and Inclusion, Safeguarding and HR</a:t>
          </a:r>
          <a:endParaRPr lang="en-US"/>
        </a:p>
      </dgm:t>
    </dgm:pt>
    <dgm:pt modelId="{457BB9C4-8681-4D71-BB2F-C9A5EA9E9255}" type="parTrans" cxnId="{3F48D882-40E8-47C3-B348-D1C5DC3698BB}">
      <dgm:prSet/>
      <dgm:spPr/>
      <dgm:t>
        <a:bodyPr/>
        <a:lstStyle/>
        <a:p>
          <a:endParaRPr lang="en-US"/>
        </a:p>
      </dgm:t>
    </dgm:pt>
    <dgm:pt modelId="{36CACFA3-B209-4549-B969-DAE2DF657C0B}" type="sibTrans" cxnId="{3F48D882-40E8-47C3-B348-D1C5DC3698BB}">
      <dgm:prSet/>
      <dgm:spPr/>
      <dgm:t>
        <a:bodyPr/>
        <a:lstStyle/>
        <a:p>
          <a:endParaRPr lang="en-US"/>
        </a:p>
      </dgm:t>
    </dgm:pt>
    <dgm:pt modelId="{01CD7A6C-9BD1-417C-A6F6-4FE5B19D3CB8}" type="pres">
      <dgm:prSet presAssocID="{52167AD6-E78D-4029-840B-BD012A7CEF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4461D9-3AC6-40C8-B9E5-D79F24D8CB58}" type="pres">
      <dgm:prSet presAssocID="{082F0B60-E212-4E38-880C-6A061ED89585}" presName="hierRoot1" presStyleCnt="0"/>
      <dgm:spPr/>
    </dgm:pt>
    <dgm:pt modelId="{7EC3A219-F50F-4470-A5D2-3B423B17293D}" type="pres">
      <dgm:prSet presAssocID="{082F0B60-E212-4E38-880C-6A061ED89585}" presName="composite" presStyleCnt="0"/>
      <dgm:spPr/>
    </dgm:pt>
    <dgm:pt modelId="{CACF3D4D-1DFD-4E36-B781-FF9E52AB54A3}" type="pres">
      <dgm:prSet presAssocID="{082F0B60-E212-4E38-880C-6A061ED89585}" presName="background" presStyleLbl="node0" presStyleIdx="0" presStyleCnt="3"/>
      <dgm:spPr/>
    </dgm:pt>
    <dgm:pt modelId="{AE323C3C-2ABE-4E9F-A6FA-04E0BD431F80}" type="pres">
      <dgm:prSet presAssocID="{082F0B60-E212-4E38-880C-6A061ED89585}" presName="text" presStyleLbl="fgAcc0" presStyleIdx="0" presStyleCnt="3">
        <dgm:presLayoutVars>
          <dgm:chPref val="3"/>
        </dgm:presLayoutVars>
      </dgm:prSet>
      <dgm:spPr/>
    </dgm:pt>
    <dgm:pt modelId="{566670FA-BD89-4FDD-BC8B-1752CAF29027}" type="pres">
      <dgm:prSet presAssocID="{082F0B60-E212-4E38-880C-6A061ED89585}" presName="hierChild2" presStyleCnt="0"/>
      <dgm:spPr/>
    </dgm:pt>
    <dgm:pt modelId="{110EE3EE-A659-4061-A318-E721B4CA4A4C}" type="pres">
      <dgm:prSet presAssocID="{61A42226-95B8-420F-833D-D6881079D1D0}" presName="hierRoot1" presStyleCnt="0"/>
      <dgm:spPr/>
    </dgm:pt>
    <dgm:pt modelId="{C5A4E2E4-C7C7-40D6-96FB-73CF708D6B63}" type="pres">
      <dgm:prSet presAssocID="{61A42226-95B8-420F-833D-D6881079D1D0}" presName="composite" presStyleCnt="0"/>
      <dgm:spPr/>
    </dgm:pt>
    <dgm:pt modelId="{F054B6F4-418B-4C09-BD3E-08C34EFFE721}" type="pres">
      <dgm:prSet presAssocID="{61A42226-95B8-420F-833D-D6881079D1D0}" presName="background" presStyleLbl="node0" presStyleIdx="1" presStyleCnt="3"/>
      <dgm:spPr/>
    </dgm:pt>
    <dgm:pt modelId="{2034782B-1052-4981-A676-5BDC47D73F38}" type="pres">
      <dgm:prSet presAssocID="{61A42226-95B8-420F-833D-D6881079D1D0}" presName="text" presStyleLbl="fgAcc0" presStyleIdx="1" presStyleCnt="3">
        <dgm:presLayoutVars>
          <dgm:chPref val="3"/>
        </dgm:presLayoutVars>
      </dgm:prSet>
      <dgm:spPr/>
    </dgm:pt>
    <dgm:pt modelId="{3D73FE09-77DD-4866-B1AC-CFFEA52E36E6}" type="pres">
      <dgm:prSet presAssocID="{61A42226-95B8-420F-833D-D6881079D1D0}" presName="hierChild2" presStyleCnt="0"/>
      <dgm:spPr/>
    </dgm:pt>
    <dgm:pt modelId="{4383362F-071D-447A-9BCB-5CA21D606F42}" type="pres">
      <dgm:prSet presAssocID="{9196EDDA-B9D1-467C-B2DD-B114A30F48CB}" presName="hierRoot1" presStyleCnt="0"/>
      <dgm:spPr/>
    </dgm:pt>
    <dgm:pt modelId="{AECD8651-03D0-413C-A63B-9824134DEC5D}" type="pres">
      <dgm:prSet presAssocID="{9196EDDA-B9D1-467C-B2DD-B114A30F48CB}" presName="composite" presStyleCnt="0"/>
      <dgm:spPr/>
    </dgm:pt>
    <dgm:pt modelId="{73B4FFD1-D0B8-4743-B74C-BD3554DEA8CA}" type="pres">
      <dgm:prSet presAssocID="{9196EDDA-B9D1-467C-B2DD-B114A30F48CB}" presName="background" presStyleLbl="node0" presStyleIdx="2" presStyleCnt="3"/>
      <dgm:spPr/>
    </dgm:pt>
    <dgm:pt modelId="{449DFBB7-E80C-47D4-904D-518FE1796229}" type="pres">
      <dgm:prSet presAssocID="{9196EDDA-B9D1-467C-B2DD-B114A30F48CB}" presName="text" presStyleLbl="fgAcc0" presStyleIdx="2" presStyleCnt="3">
        <dgm:presLayoutVars>
          <dgm:chPref val="3"/>
        </dgm:presLayoutVars>
      </dgm:prSet>
      <dgm:spPr/>
    </dgm:pt>
    <dgm:pt modelId="{B0A75959-2074-4437-936C-F9F4EC971A1D}" type="pres">
      <dgm:prSet presAssocID="{9196EDDA-B9D1-467C-B2DD-B114A30F48CB}" presName="hierChild2" presStyleCnt="0"/>
      <dgm:spPr/>
    </dgm:pt>
  </dgm:ptLst>
  <dgm:cxnLst>
    <dgm:cxn modelId="{E8DD9115-E644-411A-917E-F481964A534B}" srcId="{52167AD6-E78D-4029-840B-BD012A7CEF16}" destId="{082F0B60-E212-4E38-880C-6A061ED89585}" srcOrd="0" destOrd="0" parTransId="{A70BF2AF-B2B9-4C6C-A1E0-4B2AEB6DBEF2}" sibTransId="{497E599C-29AD-4B80-A6A6-00ECE398696F}"/>
    <dgm:cxn modelId="{63061330-9D7B-4D53-B777-08467A91205D}" type="presOf" srcId="{61A42226-95B8-420F-833D-D6881079D1D0}" destId="{2034782B-1052-4981-A676-5BDC47D73F38}" srcOrd="0" destOrd="0" presId="urn:microsoft.com/office/officeart/2005/8/layout/hierarchy1"/>
    <dgm:cxn modelId="{B758CB35-B027-403C-9E28-8E4277992D84}" type="presOf" srcId="{52167AD6-E78D-4029-840B-BD012A7CEF16}" destId="{01CD7A6C-9BD1-417C-A6F6-4FE5B19D3CB8}" srcOrd="0" destOrd="0" presId="urn:microsoft.com/office/officeart/2005/8/layout/hierarchy1"/>
    <dgm:cxn modelId="{3F48D882-40E8-47C3-B348-D1C5DC3698BB}" srcId="{52167AD6-E78D-4029-840B-BD012A7CEF16}" destId="{9196EDDA-B9D1-467C-B2DD-B114A30F48CB}" srcOrd="2" destOrd="0" parTransId="{457BB9C4-8681-4D71-BB2F-C9A5EA9E9255}" sibTransId="{36CACFA3-B209-4549-B969-DAE2DF657C0B}"/>
    <dgm:cxn modelId="{A7009E94-F127-4858-A614-A626B74A2B3F}" type="presOf" srcId="{9196EDDA-B9D1-467C-B2DD-B114A30F48CB}" destId="{449DFBB7-E80C-47D4-904D-518FE1796229}" srcOrd="0" destOrd="0" presId="urn:microsoft.com/office/officeart/2005/8/layout/hierarchy1"/>
    <dgm:cxn modelId="{A4AB51A4-10A2-4FFF-94DE-46A7D3A8A842}" srcId="{52167AD6-E78D-4029-840B-BD012A7CEF16}" destId="{61A42226-95B8-420F-833D-D6881079D1D0}" srcOrd="1" destOrd="0" parTransId="{0C5FCA44-9234-4E67-82A1-D862FD24E97B}" sibTransId="{FA684A09-B5B0-4EF6-A498-3EE9B1DF6553}"/>
    <dgm:cxn modelId="{AB5836ED-3207-405D-B87A-FECF25F0C63F}" type="presOf" srcId="{082F0B60-E212-4E38-880C-6A061ED89585}" destId="{AE323C3C-2ABE-4E9F-A6FA-04E0BD431F80}" srcOrd="0" destOrd="0" presId="urn:microsoft.com/office/officeart/2005/8/layout/hierarchy1"/>
    <dgm:cxn modelId="{D4AD1C5F-D5CF-4D4B-B589-5D350C64A635}" type="presParOf" srcId="{01CD7A6C-9BD1-417C-A6F6-4FE5B19D3CB8}" destId="{5C4461D9-3AC6-40C8-B9E5-D79F24D8CB58}" srcOrd="0" destOrd="0" presId="urn:microsoft.com/office/officeart/2005/8/layout/hierarchy1"/>
    <dgm:cxn modelId="{A6C7C85A-3CFA-451E-9A81-38771775928C}" type="presParOf" srcId="{5C4461D9-3AC6-40C8-B9E5-D79F24D8CB58}" destId="{7EC3A219-F50F-4470-A5D2-3B423B17293D}" srcOrd="0" destOrd="0" presId="urn:microsoft.com/office/officeart/2005/8/layout/hierarchy1"/>
    <dgm:cxn modelId="{3D67B4BE-28FE-401B-86CD-9CF496AF94F5}" type="presParOf" srcId="{7EC3A219-F50F-4470-A5D2-3B423B17293D}" destId="{CACF3D4D-1DFD-4E36-B781-FF9E52AB54A3}" srcOrd="0" destOrd="0" presId="urn:microsoft.com/office/officeart/2005/8/layout/hierarchy1"/>
    <dgm:cxn modelId="{82C21197-1B4B-47F9-AB37-1EED9D0F0F3F}" type="presParOf" srcId="{7EC3A219-F50F-4470-A5D2-3B423B17293D}" destId="{AE323C3C-2ABE-4E9F-A6FA-04E0BD431F80}" srcOrd="1" destOrd="0" presId="urn:microsoft.com/office/officeart/2005/8/layout/hierarchy1"/>
    <dgm:cxn modelId="{490B8AE8-9A96-4B0F-99AF-0A5D16DEDB8C}" type="presParOf" srcId="{5C4461D9-3AC6-40C8-B9E5-D79F24D8CB58}" destId="{566670FA-BD89-4FDD-BC8B-1752CAF29027}" srcOrd="1" destOrd="0" presId="urn:microsoft.com/office/officeart/2005/8/layout/hierarchy1"/>
    <dgm:cxn modelId="{46494494-D0AA-42E9-9708-345947F184F8}" type="presParOf" srcId="{01CD7A6C-9BD1-417C-A6F6-4FE5B19D3CB8}" destId="{110EE3EE-A659-4061-A318-E721B4CA4A4C}" srcOrd="1" destOrd="0" presId="urn:microsoft.com/office/officeart/2005/8/layout/hierarchy1"/>
    <dgm:cxn modelId="{3E396A82-1544-440A-A6C3-95042589B27B}" type="presParOf" srcId="{110EE3EE-A659-4061-A318-E721B4CA4A4C}" destId="{C5A4E2E4-C7C7-40D6-96FB-73CF708D6B63}" srcOrd="0" destOrd="0" presId="urn:microsoft.com/office/officeart/2005/8/layout/hierarchy1"/>
    <dgm:cxn modelId="{46423D98-01AB-45E2-86D7-1BA912B4CCB6}" type="presParOf" srcId="{C5A4E2E4-C7C7-40D6-96FB-73CF708D6B63}" destId="{F054B6F4-418B-4C09-BD3E-08C34EFFE721}" srcOrd="0" destOrd="0" presId="urn:microsoft.com/office/officeart/2005/8/layout/hierarchy1"/>
    <dgm:cxn modelId="{42A45DDC-EA89-4714-907F-C42363C8E407}" type="presParOf" srcId="{C5A4E2E4-C7C7-40D6-96FB-73CF708D6B63}" destId="{2034782B-1052-4981-A676-5BDC47D73F38}" srcOrd="1" destOrd="0" presId="urn:microsoft.com/office/officeart/2005/8/layout/hierarchy1"/>
    <dgm:cxn modelId="{C28C9122-4ED1-4D34-89B3-14A83E025824}" type="presParOf" srcId="{110EE3EE-A659-4061-A318-E721B4CA4A4C}" destId="{3D73FE09-77DD-4866-B1AC-CFFEA52E36E6}" srcOrd="1" destOrd="0" presId="urn:microsoft.com/office/officeart/2005/8/layout/hierarchy1"/>
    <dgm:cxn modelId="{A4094445-D705-4AF5-8ED7-E1778D77C2AD}" type="presParOf" srcId="{01CD7A6C-9BD1-417C-A6F6-4FE5B19D3CB8}" destId="{4383362F-071D-447A-9BCB-5CA21D606F42}" srcOrd="2" destOrd="0" presId="urn:microsoft.com/office/officeart/2005/8/layout/hierarchy1"/>
    <dgm:cxn modelId="{9AAE9D98-5CD6-46C5-9E7E-3488BD3AA3D2}" type="presParOf" srcId="{4383362F-071D-447A-9BCB-5CA21D606F42}" destId="{AECD8651-03D0-413C-A63B-9824134DEC5D}" srcOrd="0" destOrd="0" presId="urn:microsoft.com/office/officeart/2005/8/layout/hierarchy1"/>
    <dgm:cxn modelId="{C28695A3-2978-4870-88BA-E2323DDDA17E}" type="presParOf" srcId="{AECD8651-03D0-413C-A63B-9824134DEC5D}" destId="{73B4FFD1-D0B8-4743-B74C-BD3554DEA8CA}" srcOrd="0" destOrd="0" presId="urn:microsoft.com/office/officeart/2005/8/layout/hierarchy1"/>
    <dgm:cxn modelId="{E5C63E8C-5863-49FD-A8BB-FF0CEF8F1533}" type="presParOf" srcId="{AECD8651-03D0-413C-A63B-9824134DEC5D}" destId="{449DFBB7-E80C-47D4-904D-518FE1796229}" srcOrd="1" destOrd="0" presId="urn:microsoft.com/office/officeart/2005/8/layout/hierarchy1"/>
    <dgm:cxn modelId="{752B6966-F509-4A43-BCE7-C0000C5D9EF6}" type="presParOf" srcId="{4383362F-071D-447A-9BCB-5CA21D606F42}" destId="{B0A75959-2074-4437-936C-F9F4EC971A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F3D4D-1DFD-4E36-B781-FF9E52AB54A3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23C3C-2ABE-4E9F-A6FA-04E0BD431F80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Good practice – it protects you as club officials and your members</a:t>
          </a:r>
        </a:p>
      </dsp:txBody>
      <dsp:txXfrm>
        <a:off x="378614" y="886531"/>
        <a:ext cx="2810360" cy="1744948"/>
      </dsp:txXfrm>
    </dsp:sp>
    <dsp:sp modelId="{F054B6F4-418B-4C09-BD3E-08C34EFFE721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4782B-1052-4981-A676-5BDC47D73F38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Insurers are looking for improved governance = reduced risks</a:t>
          </a:r>
        </a:p>
      </dsp:txBody>
      <dsp:txXfrm>
        <a:off x="3946203" y="886531"/>
        <a:ext cx="2810360" cy="1744948"/>
      </dsp:txXfrm>
    </dsp:sp>
    <dsp:sp modelId="{73B4FFD1-D0B8-4743-B74C-BD3554DEA8CA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DFBB7-E80C-47D4-904D-518FE1796229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Expectations on all clubs across sports/pastimes in light of the Whyte review</a:t>
          </a:r>
          <a:endParaRPr lang="en-US" sz="2200" kern="1200" dirty="0"/>
        </a:p>
      </dsp:txBody>
      <dsp:txXfrm>
        <a:off x="7513791" y="886531"/>
        <a:ext cx="2810360" cy="1744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F3D4D-1DFD-4E36-B781-FF9E52AB54A3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23C3C-2ABE-4E9F-A6FA-04E0BD431F80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Sports</a:t>
          </a:r>
          <a:r>
            <a:rPr lang="en-US" sz="1900" kern="1200" baseline="0" dirty="0"/>
            <a:t> traditionally </a:t>
          </a:r>
          <a:r>
            <a:rPr lang="en-US" sz="1900" kern="1200" baseline="0" dirty="0" err="1"/>
            <a:t>prioritise</a:t>
          </a:r>
          <a:r>
            <a:rPr lang="en-US" sz="1900" kern="1200" baseline="0" dirty="0"/>
            <a:t> income and participation over welfare of members</a:t>
          </a:r>
          <a:endParaRPr lang="en-US" sz="1900" kern="1200" dirty="0"/>
        </a:p>
      </dsp:txBody>
      <dsp:txXfrm>
        <a:off x="378614" y="886531"/>
        <a:ext cx="2810360" cy="1744948"/>
      </dsp:txXfrm>
    </dsp:sp>
    <dsp:sp modelId="{F054B6F4-418B-4C09-BD3E-08C34EFFE721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4782B-1052-4981-A676-5BDC47D73F38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Historical</a:t>
          </a:r>
          <a:r>
            <a:rPr lang="en-US" sz="1900" kern="1200" baseline="0" dirty="0"/>
            <a:t> practices are accepted without question and lack of reporting protocols and procedures</a:t>
          </a:r>
          <a:endParaRPr lang="en-US" sz="1900" kern="1200" dirty="0"/>
        </a:p>
      </dsp:txBody>
      <dsp:txXfrm>
        <a:off x="3946203" y="886531"/>
        <a:ext cx="2810360" cy="1744948"/>
      </dsp:txXfrm>
    </dsp:sp>
    <dsp:sp modelId="{73B4FFD1-D0B8-4743-B74C-BD3554DEA8CA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DFBB7-E80C-47D4-904D-518FE1796229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To promote the Welfare of Anglers, all areas of business need to consider Diversity and Inclusion, Safeguarding and HR</a:t>
          </a:r>
          <a:endParaRPr lang="en-US" sz="19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2EA36-C14E-4277-B8F6-A4795A97996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FA8CD-05CB-47E7-8ED9-35F836B60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0DCCB-3BF2-6B44-A3B3-5FE8E58C2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97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BBF7-227C-3CBA-46FC-C414AD93B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D2ED6B-D8AE-88B6-8E51-185C68B36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E4108-BD9B-4F52-9EB5-B5BBB223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825E-866D-4139-B353-B98137F3A2C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0151E-DCDB-DB5A-C47A-60DB127B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920D3-522A-2A46-1393-EE6F9238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DDBC-5216-492A-94A6-9C6558868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2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B4B6-CB8A-6A83-0B57-79591AC5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A2953-11DD-AC1D-C809-EA6689677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DC269-87DE-9F7C-00B2-6B769E7F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825E-866D-4139-B353-B98137F3A2C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276EF-1E5F-E3EC-4002-45BCC54D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A762E-AD7F-A8F1-26EA-D06361DC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DDBC-5216-492A-94A6-9C6558868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0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28D15B-4603-A987-C910-051623465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C1D29-DD7B-FE59-94AA-5B6E27EB9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8887D-B2DF-E84E-BFB2-45E36091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825E-866D-4139-B353-B98137F3A2C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BDF9-0A94-2C9B-3A3C-F60E067B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EAAC2-ACFA-F748-8574-AE271D4E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DDBC-5216-492A-94A6-9C6558868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8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FF71-6E36-0476-96D5-77313EF95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54C1B-D8CD-EDB6-762F-BAF2CA779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FD956-836B-ECFA-8701-E3BC1488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9B30-188D-45DC-B65A-B8B639D1731B}" type="datetime1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B0143-0CBE-DE06-BEAE-FF92DFB0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 2 Safeguarding for Lead Roles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E4DEB-973B-43F0-91A8-A3743052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0617-8C56-4C20-B428-D06E07753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51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3CEE-BDDA-ED6E-46B0-C41EB7C3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CE6B9-FDC4-DC84-121F-7BF2F0269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DE1FB-6942-C375-6413-5AE7AC25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B5FB-C406-4EF9-A1ED-F7CE255F7C63}" type="datetime1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9785B-25D0-7C9C-9DE9-C98104D2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 2 Safeguarding for Lead Roles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969A3-BEEE-353A-F017-8F048980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0617-8C56-4C20-B428-D06E07753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0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5A78-62C0-D688-C0FD-E6EC1B61C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4FA80-B5CC-F162-FE56-CF059641C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29D3D-A889-EBA3-E664-933473B1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53D6-3B27-4EDC-9C4B-721E521CCE35}" type="datetime1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D437A-5962-FE81-A052-31055AE9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 2 Safeguarding for Lead Roles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DF7E6-BF12-80C8-81DE-B5C38F1A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0617-8C56-4C20-B428-D06E07753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2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9630-959D-1C1D-1F57-EAD66AAF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62CD2-8DA5-A49B-0856-B20D47725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76501-7C18-07A7-4CC3-678669F35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62149-9923-A421-CB0B-04A486C4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A8FC-2263-4307-B471-435A9E741DDA}" type="datetime1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A5748-FA35-90F9-AA07-EB75B0D6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 2 Safeguarding for Lead Roles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13FCA-CD6D-E7AB-FE9D-514C755D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0617-8C56-4C20-B428-D06E07753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3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EC15-1840-14BC-1C90-70DA7D5C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BFE2D-DE4C-5D9C-C4EE-C54CC2556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A5396-6107-F2D0-1305-CC3B363C6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84A74-B698-E6EA-1EE0-01D3B0990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C9291-5A66-B5DB-D566-051B9BCA7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42AEA-B0DC-9DF4-E8FB-D901040F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EAE8-2535-41C6-8187-500230EE4F24}" type="datetime1">
              <a:rPr lang="en-GB" smtClean="0"/>
              <a:t>11/01/2024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289C1-14BB-4797-02AC-696CCDC9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 2 Safeguarding for Lead Roles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AA39F-9E24-5371-3462-1083BE41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0617-8C56-4C20-B428-D06E07753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52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7BD1-3F61-273E-B6B2-A28DF791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5922F-B4D2-325B-E3AB-CB8D5983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1EC6-41BC-43A7-A8CE-C5188504F55A}" type="datetime1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85FB3-F09E-E23C-75D9-507187B7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 2 Safeguarding for Lead Roles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E7DE4-6F3A-9D1E-E036-282DC41C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0617-8C56-4C20-B428-D06E07753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959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3E2A4-F861-0C95-6D61-038FF736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B7DF-9374-4C5D-AF07-3DD0AA937FAD}" type="datetime1">
              <a:rPr lang="en-GB" smtClean="0"/>
              <a:t>11/01/2024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C60CE-18A7-6819-F23E-79C418B4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 2 Safeguarding for Lead Roles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07B37-D493-B537-CF13-341FB31CD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0617-8C56-4C20-B428-D06E07753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322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80A6-0755-4D1B-D420-F5ECA9F2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C2F4A-43B8-BB2E-5323-BB570636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C1471-D410-AD40-88D9-F9DFDEAAD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CC0B0-0174-D4DB-70FE-99A7AB54A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FA18-6B35-47AA-8B15-A0A6414DF551}" type="datetime1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C1057-9A5B-DAB0-21C9-D37DF4EE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 2 Safeguarding for Lead Roles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6C37F-2101-29E0-F967-B2621E33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0617-8C56-4C20-B428-D06E07753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3281-E5DD-979B-5F98-CCDA454C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A4EE0-6294-CD1A-EAB8-5592B053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B3D60-57D9-D36A-5C77-D7FDE557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825E-866D-4139-B353-B98137F3A2C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AC4B-1623-355E-7F34-88520BB08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6A275-D057-70E9-B725-AA416C26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DDBC-5216-492A-94A6-9C6558868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33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FE5A-0B13-7DCE-D208-985BCAAF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7FCA39-2799-56DD-DF69-455C4DE0A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6ED84-B7AC-9F6F-FF8C-95611F973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E040C-3072-9E88-6D45-685A4F49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03AC-D2CC-4BA8-A379-50C3A28EC905}" type="datetime1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ABD2D-8F9D-ABA4-022B-E016CD81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 2 Safeguarding for Lead Roles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318FB-9DAD-3743-F552-085CBCB9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0617-8C56-4C20-B428-D06E07753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49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D895-AC6A-F027-A65B-8E793A24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2467A-3E3B-1325-A0EA-C0B1E3CB2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DB028-5DEA-07C4-AE6E-ED52F658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03D1-6131-44F4-9193-E324196A62B2}" type="datetime1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BCF6D-30D3-53FC-0B79-EFB6062B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 2 Safeguarding for Lead Roles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6E688-A0A2-BFDE-0165-ACD5957E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0617-8C56-4C20-B428-D06E07753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37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5E3A9-4C03-712E-E559-1ABF4F15FA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50421-E54F-0AAB-D719-06FC803B5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1EE01-BE39-9302-6636-552DF196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E98-B8CA-4E27-9ECA-154CE44A0966}" type="datetime1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EC297-6D4D-7ADC-D002-12DF303B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Tier 2 Safeguarding for Lead Roles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EF37-0730-C9D4-DCE5-318ED38E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0617-8C56-4C20-B428-D06E07753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777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7FD3D5-0EB2-AE42-82B2-3822AF72A6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78500"/>
            <a:ext cx="12192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60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326C-C32A-7F00-5F2A-FBFC55F7A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84E9F-063A-1799-6F27-87DD4C177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DA72C-8790-2CF6-5233-25C46605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1585-3320-43EA-95E2-5B83BDF0DEB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AD39A-CB9C-044F-5E4D-955DACE0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D503A-117D-2DC4-00B1-9C7C135F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E546-1BAD-4E0C-8896-EFBBC608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893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3A4C-C278-B36D-AC79-44C2D36ED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D252E-ECE4-902D-8F5D-8EC98042F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E0228-91E5-4C63-E25F-E8DADB7C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1585-3320-43EA-95E2-5B83BDF0DEB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3A788-3598-ECEC-7889-6D35EBE3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DA14C-4D07-D3C4-09BB-F7775765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E546-1BAD-4E0C-8896-EFBBC608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516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297D-B5FE-28C4-C6D9-BB640E5B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46DAE-10C0-088A-271D-47A54C5BC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C7A31-18ED-2A18-6713-19D71084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1585-3320-43EA-95E2-5B83BDF0DEB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F66D1-33A4-7E5D-5D57-3069123F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C0E37-DEA6-E6D1-E581-829265C9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E546-1BAD-4E0C-8896-EFBBC608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87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4259-3B69-A023-C02B-0E9D83AE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80D1A-E439-3075-F820-3101F49EC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2DD14-4479-32DF-5C78-D892F4328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767E4-5515-9C8D-91C7-F6417743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1585-3320-43EA-95E2-5B83BDF0DEB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CDCD1-EC26-3FA4-DE7E-0C3D6ACB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6EE42-D2CB-0C9C-69D4-D5110BFA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E546-1BAD-4E0C-8896-EFBBC608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419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CCDA5-5610-1748-D420-CC4EF31B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FF397-E41D-AB42-6DED-2F7FD8212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CF301-7E64-BA74-D545-8C1A43A44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00DDF-EDBD-224B-CE90-DA4297420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86F494-E266-6AF1-2600-85C780CAA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2646E-8094-CCF3-2F09-B4FF9402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1585-3320-43EA-95E2-5B83BDF0DEB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6BF77-F77C-9FEB-718B-B8E3E8795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D7801-14E5-29E2-E3A8-2FE90D03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E546-1BAD-4E0C-8896-EFBBC608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6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6D3F0-F1E3-1748-6182-4A4555BD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CEE08-51CD-7CF9-E5A3-0391644C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1585-3320-43EA-95E2-5B83BDF0DEB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AD02F-F368-BE4D-7E6F-1210B0F9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BDB82-9445-B66E-C45B-E631EDF2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E546-1BAD-4E0C-8896-EFBBC608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29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6E82C-1A5C-4CDD-037A-B84D11D1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30DC8-37B2-E2F9-CDA8-380EF7556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00F2A-BFB5-FC6A-D424-277D5642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825E-866D-4139-B353-B98137F3A2C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E45E0-C780-AB8F-BA65-FD97A0B3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6D6EA-BD31-7105-1978-CAB434B1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DDBC-5216-492A-94A6-9C6558868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53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FFAB9-9E9A-6AEA-E31E-165B1A01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1585-3320-43EA-95E2-5B83BDF0DEB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F4841F-C3A1-7296-F98C-5457308E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2D469-CDB3-1C2F-CE9E-890BFD5A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E546-1BAD-4E0C-8896-EFBBC608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032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68E5-F4F3-41E0-1B44-C945C55C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9E090-816D-2E80-0C6C-1636987F2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E2747-8D8D-A7B6-0B45-E11BB1C1C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64C9F-A635-7C8F-AA00-60DAE5F4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1585-3320-43EA-95E2-5B83BDF0DEB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2E424-9A27-4E7C-B7A9-57F30182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ECB24-D6E8-A2BA-9549-BC8AA119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E546-1BAD-4E0C-8896-EFBBC608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586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D5DD-0968-4D4C-3C7F-0D0CB5C8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E6CCAC-6530-24B9-3FB4-55AD534FF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CEE27-4DDD-8037-E85A-A739584CF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1B676-68BE-25BA-AC5F-68765D1F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1585-3320-43EA-95E2-5B83BDF0DEB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36F40-A2DD-C657-7A9B-4A357513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C8273-7F50-87A1-262F-BBAE125A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E546-1BAD-4E0C-8896-EFBBC608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314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9774-69EA-1941-73C8-45C89552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FC525-7CD7-2AC4-185E-F9C250B2C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2376E-1F18-9E3C-CAAE-83BCC290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1585-3320-43EA-95E2-5B83BDF0DEB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5D606-076C-AB07-67EF-D09AFA79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1192-EE8A-14A4-E8A6-56694830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E546-1BAD-4E0C-8896-EFBBC608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97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ABAD4-ED9F-943F-0189-93DE0D7A8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426AB-6511-4337-EB4A-01FAF6C89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7C34D-BA84-BA6F-456F-B07B6DB7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1585-3320-43EA-95E2-5B83BDF0DEB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A6DA4-07EA-6AD5-AD6E-51A393B28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28A58-EE4B-DA40-E01C-7F5E0E4E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E546-1BAD-4E0C-8896-EFBBC608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9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61A9E-AEF5-B799-627E-3C91BB62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9428-2299-E3DF-A70E-F138301F0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DE7BF-FE9A-1348-C34B-5B9AFE4C2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B1172-FF75-1367-4782-4401F7E6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825E-866D-4139-B353-B98137F3A2C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3836C-0879-2623-29ED-CCCFB03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CC2ED-229C-300D-8178-6588C478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DDBC-5216-492A-94A6-9C6558868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6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2E69-6AB1-ED2D-068A-952ED194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240FE-B1BF-CE85-19F3-657C1C816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27B3D-643E-901F-F8D9-FF6A43524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97C7A-65C8-F514-2D84-2E70AA056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C18060-8A65-C23A-3685-6C8748EFB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D9E277-E83E-074D-A4E7-78CDB509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825E-866D-4139-B353-B98137F3A2C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AC8A17-76B6-FE12-A7E3-704651DB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173FF-A435-CF9F-BB89-102DCDAB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DDBC-5216-492A-94A6-9C6558868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57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0879-B388-9B4F-C44A-4806D7DB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E0A749-5AAF-6D23-5938-D2F7A964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825E-866D-4139-B353-B98137F3A2C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BDDF0-EDFA-A38D-D848-B11A2086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A19F5-4B6C-40B0-666F-E9B76AD7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DDBC-5216-492A-94A6-9C6558868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87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80FE4-D48A-FE0D-66E2-12ABAB08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825E-866D-4139-B353-B98137F3A2C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00422-134A-C896-7D10-B18E0A71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48600-3EA2-62CE-6734-48B0F9D6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DDBC-5216-492A-94A6-9C6558868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6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67F5-36A7-0EE7-2661-5203C971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5B98-DF18-E1E4-770C-3A44EA103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B8345-EB51-53DE-D89A-8D84BB8AD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38D51-1DE0-6A44-A480-16AECAD5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825E-866D-4139-B353-B98137F3A2C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0C787-6595-DFBB-8228-E661DC23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EE7EE-2A73-BBF5-8645-AEBADFC3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DDBC-5216-492A-94A6-9C6558868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8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8D79-D390-A2A7-6610-B37CD460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B78FD-6200-4CC8-9370-EA522C7D1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D6329-B3BD-C45E-4E31-2FDDB3267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F0439-6CB9-70E3-7582-AE05705C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825E-866D-4139-B353-B98137F3A2C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4E46F-EBFD-5457-B22F-1F2C70CD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1354F-B2C3-B46C-0066-634B8078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DDBC-5216-492A-94A6-9C6558868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9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10C05-9344-AAFF-C7D8-FF675747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CF8E2-75A7-89A6-1CA7-6952FAE76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942A8-AB73-6E7E-AFB8-148F9E5F9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16825E-866D-4139-B353-B98137F3A2C5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DC61-3372-9077-6CDE-5F0D522B1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CCDA-1C1F-DCE7-77E3-A6E4368DA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04DDBC-5216-492A-94A6-9C6558868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16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1F497-C90F-B7F4-A449-68F9ACE4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DF986-97EB-0BB1-100E-35A07B555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5F68A-46F8-A178-54E0-C0674CA65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02C38-ED8E-4BED-9468-CDE43735C8D0}" type="datetime1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093CC-7377-296B-1C39-705A19C6B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Tier 2 Safeguarding for Lead Roles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8C880-B9C7-9819-232C-526894C1F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0617-8C56-4C20-B428-D06E07753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4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BE2C80-0039-770D-A2D7-B9820A67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53545-4973-385A-B9DB-5A29551A2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C828E-59A3-A612-BCC0-35851C30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1585-3320-43EA-95E2-5B83BDF0DEBC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0CFB7-5BFC-6588-5D88-C67D47B63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C06BB-5EEC-588C-6CFD-85CA401A4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7E546-1BAD-4E0C-8896-EFBBC6088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commons.wikimedia.org/wiki/File:Granite_wall_of_chapel_La_Hougue_Bie,_Jersey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glingtrust.net/club-resources/#clubsafeguard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afeguarding@anglingtrust.net" TargetMode="External"/><Relationship Id="rId2" Type="http://schemas.openxmlformats.org/officeDocument/2006/relationships/hyperlink" Target="mailto:welfareandsafety@anglingtrust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D0712-4B84-9146-6153-9EC0F06F7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en-GB" sz="4000">
                <a:solidFill>
                  <a:srgbClr val="FFFFFF"/>
                </a:solidFill>
              </a:rPr>
              <a:t>Welfare and Safeguarding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27EB1-6117-D807-3E9A-BC7F76E0D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A logo with blue fish in the middle&#10;&#10;Description automatically generated">
            <a:extLst>
              <a:ext uri="{FF2B5EF4-FFF2-40B4-BE49-F238E27FC236}">
                <a16:creationId xmlns:a16="http://schemas.microsoft.com/office/drawing/2014/main" id="{E2305C22-638F-C6F1-42A2-45A728735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85" y="467208"/>
            <a:ext cx="5657033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708BC5-2A15-204D-80A8-60FB8D85185F}"/>
              </a:ext>
            </a:extLst>
          </p:cNvPr>
          <p:cNvSpPr txBox="1"/>
          <p:nvPr/>
        </p:nvSpPr>
        <p:spPr>
          <a:xfrm>
            <a:off x="838199" y="388308"/>
            <a:ext cx="7188989" cy="1021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Four Conditions Model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440584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C2F6CE-0CF2-4DDD-85F5-96799A32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164811" y="6267491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F33FA41-E310-5446-B87E-1C28889F9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76990" y="2172567"/>
            <a:ext cx="1261520" cy="34375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B07795-E17F-5642-B7E3-8EF5D5FF8800}"/>
              </a:ext>
            </a:extLst>
          </p:cNvPr>
          <p:cNvSpPr txBox="1"/>
          <p:nvPr/>
        </p:nvSpPr>
        <p:spPr>
          <a:xfrm>
            <a:off x="4201609" y="5725801"/>
            <a:ext cx="368711" cy="23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FC3BA1-0496-E940-A893-307AEC375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47686" y="2172567"/>
            <a:ext cx="1261520" cy="34375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73C13A-4D39-214C-B1B0-E6C3967AD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16295" y="2172567"/>
            <a:ext cx="1261520" cy="34375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378CD1-659B-2046-B3E3-2DF849D44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55602" y="2172567"/>
            <a:ext cx="1261520" cy="34375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F3410A-4157-9443-AC11-0535AC47BE69}"/>
              </a:ext>
            </a:extLst>
          </p:cNvPr>
          <p:cNvSpPr txBox="1"/>
          <p:nvPr/>
        </p:nvSpPr>
        <p:spPr>
          <a:xfrm rot="16200000">
            <a:off x="1030516" y="2729119"/>
            <a:ext cx="1829077" cy="524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Gill Sans Light" panose="020B0302020104020203" pitchFamily="34" charset="-79"/>
              </a:rPr>
              <a:t>Motivation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Light" panose="020B0302020104020203" pitchFamily="34" charset="-79"/>
              <a:ea typeface="+mn-ea"/>
              <a:cs typeface="Gill Sans Light" panose="020B0302020104020203" pitchFamily="34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2BE43-FD38-DF43-89B6-C2449A511D94}"/>
              </a:ext>
            </a:extLst>
          </p:cNvPr>
          <p:cNvSpPr txBox="1"/>
          <p:nvPr/>
        </p:nvSpPr>
        <p:spPr>
          <a:xfrm rot="16200000">
            <a:off x="2864885" y="3212283"/>
            <a:ext cx="279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Gill Sans Light" panose="020B0302020104020203" pitchFamily="34" charset="-79"/>
              </a:rPr>
              <a:t>Internal Inhibitors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Light" panose="020B0302020104020203" pitchFamily="34" charset="-79"/>
              <a:ea typeface="+mn-ea"/>
              <a:cs typeface="Gill Sans Light" panose="020B0302020104020203" pitchFamily="34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63A63D-BBF6-DF4E-B084-724108DD08D7}"/>
              </a:ext>
            </a:extLst>
          </p:cNvPr>
          <p:cNvSpPr txBox="1"/>
          <p:nvPr/>
        </p:nvSpPr>
        <p:spPr>
          <a:xfrm rot="16200000">
            <a:off x="5001867" y="3297037"/>
            <a:ext cx="3113104" cy="524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Gill Sans Light" panose="020B0302020104020203" pitchFamily="34" charset="-79"/>
              </a:rPr>
              <a:t>External Inhibitors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Light" panose="020B0302020104020203" pitchFamily="34" charset="-79"/>
              <a:ea typeface="+mn-ea"/>
              <a:cs typeface="Gill Sans Light" panose="020B0302020104020203" pitchFamily="34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32B0FC-F4A8-F24F-8D3A-440C44870ED9}"/>
              </a:ext>
            </a:extLst>
          </p:cNvPr>
          <p:cNvSpPr txBox="1"/>
          <p:nvPr/>
        </p:nvSpPr>
        <p:spPr>
          <a:xfrm rot="16200000">
            <a:off x="7088034" y="3576814"/>
            <a:ext cx="3489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Gill Sans Light" panose="020B0302020104020203" pitchFamily="34" charset="-79"/>
              </a:rPr>
              <a:t>Overcoming resistance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Light" panose="020B0302020104020203" pitchFamily="34" charset="-79"/>
              <a:ea typeface="+mn-ea"/>
              <a:cs typeface="Gill Sans Light" panose="020B0302020104020203" pitchFamily="34" charset="-79"/>
            </a:endParaRPr>
          </a:p>
        </p:txBody>
      </p:sp>
      <p:sp>
        <p:nvSpPr>
          <p:cNvPr id="21" name="U-turn Arrow 20">
            <a:extLst>
              <a:ext uri="{FF2B5EF4-FFF2-40B4-BE49-F238E27FC236}">
                <a16:creationId xmlns:a16="http://schemas.microsoft.com/office/drawing/2014/main" id="{4BF7D9CB-0ACF-7E44-9E9C-B42F835D6D98}"/>
              </a:ext>
            </a:extLst>
          </p:cNvPr>
          <p:cNvSpPr/>
          <p:nvPr/>
        </p:nvSpPr>
        <p:spPr>
          <a:xfrm>
            <a:off x="1958648" y="1733370"/>
            <a:ext cx="2427317" cy="287340"/>
          </a:xfrm>
          <a:prstGeom prst="uturnArrow">
            <a:avLst/>
          </a:prstGeom>
          <a:solidFill>
            <a:srgbClr val="686868"/>
          </a:solidFill>
          <a:ln>
            <a:solidFill>
              <a:srgbClr val="68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U-turn Arrow 21">
            <a:extLst>
              <a:ext uri="{FF2B5EF4-FFF2-40B4-BE49-F238E27FC236}">
                <a16:creationId xmlns:a16="http://schemas.microsoft.com/office/drawing/2014/main" id="{55D5A7DA-792A-E742-A27C-27D7F001D140}"/>
              </a:ext>
            </a:extLst>
          </p:cNvPr>
          <p:cNvSpPr/>
          <p:nvPr/>
        </p:nvSpPr>
        <p:spPr>
          <a:xfrm>
            <a:off x="4576017" y="1715407"/>
            <a:ext cx="2427317" cy="287340"/>
          </a:xfrm>
          <a:prstGeom prst="uturnArrow">
            <a:avLst/>
          </a:prstGeom>
          <a:solidFill>
            <a:srgbClr val="686868"/>
          </a:solidFill>
          <a:ln>
            <a:solidFill>
              <a:srgbClr val="68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U-turn Arrow 22">
            <a:extLst>
              <a:ext uri="{FF2B5EF4-FFF2-40B4-BE49-F238E27FC236}">
                <a16:creationId xmlns:a16="http://schemas.microsoft.com/office/drawing/2014/main" id="{384CF085-4537-714C-AC10-55881EA78A26}"/>
              </a:ext>
            </a:extLst>
          </p:cNvPr>
          <p:cNvSpPr/>
          <p:nvPr/>
        </p:nvSpPr>
        <p:spPr>
          <a:xfrm>
            <a:off x="7356726" y="1722986"/>
            <a:ext cx="2427317" cy="287340"/>
          </a:xfrm>
          <a:prstGeom prst="uturnArrow">
            <a:avLst/>
          </a:prstGeom>
          <a:solidFill>
            <a:srgbClr val="686868"/>
          </a:solidFill>
          <a:ln>
            <a:solidFill>
              <a:srgbClr val="686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FE6CAC-E99D-0533-0810-52C60877D264}"/>
              </a:ext>
            </a:extLst>
          </p:cNvPr>
          <p:cNvSpPr txBox="1"/>
          <p:nvPr/>
        </p:nvSpPr>
        <p:spPr>
          <a:xfrm>
            <a:off x="6461004" y="1447480"/>
            <a:ext cx="1627179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Policies, Procedures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C334C-3936-36F5-1603-3F6D21414A01}"/>
              </a:ext>
            </a:extLst>
          </p:cNvPr>
          <p:cNvSpPr txBox="1"/>
          <p:nvPr/>
        </p:nvSpPr>
        <p:spPr>
          <a:xfrm>
            <a:off x="9121078" y="1243706"/>
            <a:ext cx="1627179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Reporting Protocols and providing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2933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72EAC-36C2-A1B7-2E10-F7252220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89508"/>
            <a:ext cx="5181597" cy="1655482"/>
          </a:xfrm>
        </p:spPr>
        <p:txBody>
          <a:bodyPr anchor="b">
            <a:normAutofit/>
          </a:bodyPr>
          <a:lstStyle/>
          <a:p>
            <a:r>
              <a:rPr lang="en-GB" sz="4000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C9C95-F25E-2262-F2EE-5CB867DD4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2537012"/>
            <a:ext cx="5181598" cy="3291294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At </a:t>
            </a:r>
            <a:r>
              <a:rPr lang="en-GB" dirty="0">
                <a:hlinkClick r:id="rId2"/>
              </a:rPr>
              <a:t>https://anglingtrust.net/club-resources/#clubsafeguarding</a:t>
            </a:r>
            <a:r>
              <a:rPr lang="en-GB" dirty="0"/>
              <a:t> you will find guidance and templates for:</a:t>
            </a:r>
          </a:p>
          <a:p>
            <a:r>
              <a:rPr lang="en-GB" dirty="0"/>
              <a:t>Safeguarding policies – children and adults</a:t>
            </a:r>
          </a:p>
          <a:p>
            <a:r>
              <a:rPr lang="en-GB" dirty="0"/>
              <a:t>Incident reporting form</a:t>
            </a:r>
          </a:p>
          <a:p>
            <a:r>
              <a:rPr lang="en-GB" dirty="0"/>
              <a:t>Responding &amp; Reporting process</a:t>
            </a:r>
          </a:p>
          <a:p>
            <a:r>
              <a:rPr lang="en-GB" dirty="0"/>
              <a:t>Volunteer checking guidance</a:t>
            </a:r>
          </a:p>
          <a:p>
            <a:r>
              <a:rPr lang="en-GB" dirty="0"/>
              <a:t>Disclosure and Barring scheme check</a:t>
            </a:r>
          </a:p>
          <a:p>
            <a:pPr algn="r"/>
            <a:endParaRPr lang="en-GB" sz="2000" dirty="0"/>
          </a:p>
        </p:txBody>
      </p:sp>
      <p:pic>
        <p:nvPicPr>
          <p:cNvPr id="5" name="Picture 4" descr="A logo with blue fish in the middle&#10;&#10;Description automatically generated">
            <a:extLst>
              <a:ext uri="{FF2B5EF4-FFF2-40B4-BE49-F238E27FC236}">
                <a16:creationId xmlns:a16="http://schemas.microsoft.com/office/drawing/2014/main" id="{070F08DF-B616-A242-5531-504915A71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55" y="644056"/>
            <a:ext cx="4950968" cy="5184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4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55B90-9E3D-BFEF-8E7D-9247BBFA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What happens if we do not follow the guidance?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D1E04-1EE0-B8AD-3F47-AB04383F7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400" dirty="0"/>
              <a:t>We strongly recommend that all clubs &amp; fisheries appoint a Welfare Officer and adopt safeguarding policies, but this is not mandatory and the choice remains yours.</a:t>
            </a:r>
          </a:p>
          <a:p>
            <a:r>
              <a:rPr lang="en-GB" sz="2400" dirty="0"/>
              <a:t>If your club/fishery decides not to appoint a Welfare Officer and/or adopt safeguarding policies, you should record your decision </a:t>
            </a:r>
            <a:r>
              <a:rPr lang="en-GB" sz="2400"/>
              <a:t>and reasoning.</a:t>
            </a:r>
            <a:endParaRPr lang="en-GB" sz="2400" dirty="0"/>
          </a:p>
          <a:p>
            <a:r>
              <a:rPr lang="en-GB" sz="2400" dirty="0"/>
              <a:t>In the event of an incident that gives rise to an abuse claim, insurers may request sight of your policies or your reasoning for not adopting any. </a:t>
            </a:r>
          </a:p>
          <a:p>
            <a:r>
              <a:rPr lang="en-GB" sz="2400" dirty="0"/>
              <a:t>Insurers consider each case of its own merit and they may decline claims where best practice has not been followed.</a:t>
            </a:r>
          </a:p>
        </p:txBody>
      </p:sp>
    </p:spTree>
    <p:extLst>
      <p:ext uri="{BB962C8B-B14F-4D97-AF65-F5344CB8AC3E}">
        <p14:creationId xmlns:p14="http://schemas.microsoft.com/office/powerpoint/2010/main" val="403646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72EAC-36C2-A1B7-2E10-F7252220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89507"/>
            <a:ext cx="5181597" cy="2011645"/>
          </a:xfrm>
        </p:spPr>
        <p:txBody>
          <a:bodyPr anchor="b">
            <a:normAutofit/>
          </a:bodyPr>
          <a:lstStyle/>
          <a:p>
            <a:pPr algn="ctr"/>
            <a:r>
              <a:rPr lang="en-GB" sz="6000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C9C95-F25E-2262-F2EE-5CB867DD4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77" y="3496235"/>
            <a:ext cx="5829257" cy="2332070"/>
          </a:xfrm>
        </p:spPr>
        <p:txBody>
          <a:bodyPr anchor="t">
            <a:normAutofit/>
          </a:bodyPr>
          <a:lstStyle/>
          <a:p>
            <a:pPr algn="ctr"/>
            <a:r>
              <a:rPr lang="en-GB" dirty="0"/>
              <a:t>Any questions may be sent to us at </a:t>
            </a:r>
            <a:r>
              <a:rPr lang="en-GB" sz="2800" dirty="0">
                <a:hlinkClick r:id="rId2"/>
              </a:rPr>
              <a:t>welfareandsafety@anglingtrust.net</a:t>
            </a:r>
            <a:r>
              <a:rPr lang="en-GB" sz="2800" dirty="0"/>
              <a:t> </a:t>
            </a:r>
            <a:endParaRPr lang="en-GB" dirty="0"/>
          </a:p>
          <a:p>
            <a:pPr algn="ctr"/>
            <a:r>
              <a:rPr lang="en-GB" dirty="0"/>
              <a:t>Reports of safeguarding incidents should be sent to as at </a:t>
            </a:r>
            <a:r>
              <a:rPr lang="en-GB" dirty="0">
                <a:hlinkClick r:id="rId3"/>
              </a:rPr>
              <a:t>safeguarding@anglingtrust.net</a:t>
            </a:r>
            <a:r>
              <a:rPr lang="en-GB" dirty="0"/>
              <a:t> </a:t>
            </a:r>
          </a:p>
          <a:p>
            <a:pPr algn="r"/>
            <a:endParaRPr lang="en-GB" sz="2000" dirty="0"/>
          </a:p>
        </p:txBody>
      </p:sp>
      <p:pic>
        <p:nvPicPr>
          <p:cNvPr id="5" name="Picture 4" descr="A logo with blue fish in the middle&#10;&#10;Description automatically generated">
            <a:extLst>
              <a:ext uri="{FF2B5EF4-FFF2-40B4-BE49-F238E27FC236}">
                <a16:creationId xmlns:a16="http://schemas.microsoft.com/office/drawing/2014/main" id="{070F08DF-B616-A242-5531-504915A71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55" y="644056"/>
            <a:ext cx="4950968" cy="5184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4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72EAC-36C2-A1B7-2E10-F7252220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Today’s Speakers…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DC90DA7-E69A-C005-6B4B-071DD3884168}"/>
              </a:ext>
            </a:extLst>
          </p:cNvPr>
          <p:cNvSpPr>
            <a:spLocks/>
          </p:cNvSpPr>
          <p:nvPr/>
        </p:nvSpPr>
        <p:spPr>
          <a:xfrm>
            <a:off x="865953" y="2025333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Richard Hadley</a:t>
            </a:r>
          </a:p>
          <a:p>
            <a:pPr marL="179388"/>
            <a:r>
              <a:rPr lang="en-GB" dirty="0"/>
              <a:t>Lead Safeguarding Officer and </a:t>
            </a:r>
          </a:p>
          <a:p>
            <a:pPr marL="179388"/>
            <a:r>
              <a:rPr lang="en-GB" dirty="0"/>
              <a:t>Coaching Centre Manager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8" name="Picture 17" descr="A person holding a fish&#10;&#10;Description automatically generated">
            <a:extLst>
              <a:ext uri="{FF2B5EF4-FFF2-40B4-BE49-F238E27FC236}">
                <a16:creationId xmlns:a16="http://schemas.microsoft.com/office/drawing/2014/main" id="{29BDE8F1-1F0E-4EE0-CF81-77F7435B0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86" y="2898000"/>
            <a:ext cx="2701507" cy="3780000"/>
          </a:xfrm>
          <a:prstGeom prst="rect">
            <a:avLst/>
          </a:prstGeom>
        </p:spPr>
      </p:pic>
      <p:pic>
        <p:nvPicPr>
          <p:cNvPr id="23" name="Picture 22" descr="A person holding a net full of fish&#10;&#10;Description automatically generated">
            <a:extLst>
              <a:ext uri="{FF2B5EF4-FFF2-40B4-BE49-F238E27FC236}">
                <a16:creationId xmlns:a16="http://schemas.microsoft.com/office/drawing/2014/main" id="{39EA323C-0E71-AEFE-F044-8DA9A2015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80" y="2928784"/>
            <a:ext cx="2835000" cy="3780000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7872922-889F-86F1-9F51-AB82033562B4}"/>
              </a:ext>
            </a:extLst>
          </p:cNvPr>
          <p:cNvSpPr>
            <a:spLocks/>
          </p:cNvSpPr>
          <p:nvPr/>
        </p:nvSpPr>
        <p:spPr>
          <a:xfrm>
            <a:off x="5976852" y="2016276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Stuart Sharp</a:t>
            </a:r>
          </a:p>
          <a:p>
            <a:pPr marL="179388"/>
            <a:r>
              <a:rPr lang="en-GB" dirty="0"/>
              <a:t>Head of Delivery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54E4DA8-68F9-D2BA-4685-756B37330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991" y="5013648"/>
            <a:ext cx="1585097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3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72EAC-36C2-A1B7-2E10-F7252220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89508"/>
            <a:ext cx="5181597" cy="962774"/>
          </a:xfrm>
        </p:spPr>
        <p:txBody>
          <a:bodyPr anchor="b">
            <a:normAutofit/>
          </a:bodyPr>
          <a:lstStyle/>
          <a:p>
            <a:r>
              <a:rPr lang="en-GB" sz="4000" dirty="0"/>
              <a:t>Outline of this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C9C95-F25E-2262-F2EE-5CB867DD4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1873624"/>
            <a:ext cx="5181598" cy="3954682"/>
          </a:xfrm>
        </p:spPr>
        <p:txBody>
          <a:bodyPr anchor="t">
            <a:normAutofit fontScale="92500" lnSpcReduction="10000"/>
          </a:bodyPr>
          <a:lstStyle/>
          <a:p>
            <a:r>
              <a:rPr lang="en-GB" dirty="0"/>
              <a:t>Inform you of why we are asking clubs to appoint a Welfare Officer</a:t>
            </a:r>
          </a:p>
          <a:p>
            <a:r>
              <a:rPr lang="en-GB" dirty="0"/>
              <a:t>Provide background information and best practice around safeguarding </a:t>
            </a:r>
          </a:p>
          <a:p>
            <a:r>
              <a:rPr lang="en-GB" dirty="0"/>
              <a:t>Explain how this links with your inclusive insurance </a:t>
            </a:r>
          </a:p>
          <a:p>
            <a:r>
              <a:rPr lang="en-GB" dirty="0"/>
              <a:t>Answer any questions you may have</a:t>
            </a:r>
          </a:p>
          <a:p>
            <a:r>
              <a:rPr lang="en-GB" dirty="0"/>
              <a:t>Launch training offer </a:t>
            </a:r>
          </a:p>
          <a:p>
            <a:pPr algn="r"/>
            <a:endParaRPr lang="en-GB" sz="2000" dirty="0"/>
          </a:p>
        </p:txBody>
      </p:sp>
      <p:pic>
        <p:nvPicPr>
          <p:cNvPr id="5" name="Picture 4" descr="A logo with blue fish in the middle&#10;&#10;Description automatically generated">
            <a:extLst>
              <a:ext uri="{FF2B5EF4-FFF2-40B4-BE49-F238E27FC236}">
                <a16:creationId xmlns:a16="http://schemas.microsoft.com/office/drawing/2014/main" id="{070F08DF-B616-A242-5531-504915A71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55" y="644056"/>
            <a:ext cx="4950968" cy="5184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6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77027-1D09-3286-F7E1-634AC6E4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GB" sz="3600" dirty="0"/>
              <a:t>Reasons to consider welfare and safeguarding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D454A0-1C59-CF3A-7668-C7591B70F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520974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6BF1E029-E9E0-E55D-3001-370D9343A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235" y="613954"/>
            <a:ext cx="1587512" cy="16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8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55B90-9E3D-BFEF-8E7D-9247BBFA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What is safeguarding?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D1E04-1EE0-B8AD-3F47-AB04383F7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400" dirty="0"/>
              <a:t>The Action that is taken to promote the welfare of children and young people and protect them from harm “ NSPCC”</a:t>
            </a:r>
          </a:p>
          <a:p>
            <a:r>
              <a:rPr lang="en-GB" sz="2400" dirty="0"/>
              <a:t>Protecting an adults right to live in safety, free from abuse and neglect.</a:t>
            </a:r>
          </a:p>
          <a:p>
            <a:r>
              <a:rPr lang="en-GB" sz="2400" dirty="0"/>
              <a:t>It’s about people and organisations working together to prevent and stop abuse or neglect. Whilst having regard to their views wishes feelings and beliefs</a:t>
            </a:r>
          </a:p>
          <a:p>
            <a:pPr marL="0" indent="0">
              <a:buNone/>
            </a:pPr>
            <a:endParaRPr lang="en-GB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548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55B90-9E3D-BFEF-8E7D-9247BBFA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1129553"/>
            <a:ext cx="3201366" cy="3774141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What is the role of the Club/Fishery Welfare Officer?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D1E04-1EE0-B8AD-3F47-AB04383F7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400" dirty="0"/>
              <a:t>Visible point of contact for members</a:t>
            </a:r>
          </a:p>
          <a:p>
            <a:r>
              <a:rPr lang="en-GB" sz="2400" dirty="0"/>
              <a:t>Liaison with Angling Trust on any safeguarding concerns</a:t>
            </a:r>
          </a:p>
          <a:p>
            <a:r>
              <a:rPr lang="en-GB" sz="2400" dirty="0"/>
              <a:t>To share information with the club committee and members</a:t>
            </a:r>
          </a:p>
          <a:p>
            <a:r>
              <a:rPr lang="en-GB" sz="2400" dirty="0"/>
              <a:t>To capture details of any concerns reported within the club and to report them to AT and/or Police as appropriate</a:t>
            </a:r>
          </a:p>
          <a:p>
            <a:r>
              <a:rPr lang="en-GB" sz="2400" dirty="0"/>
              <a:t>To lead on the club’s safeguarding policies and procedures</a:t>
            </a:r>
          </a:p>
          <a:p>
            <a:r>
              <a:rPr lang="en-GB" sz="2400" dirty="0"/>
              <a:t>Listen to members </a:t>
            </a:r>
          </a:p>
        </p:txBody>
      </p:sp>
    </p:spTree>
    <p:extLst>
      <p:ext uri="{BB962C8B-B14F-4D97-AF65-F5344CB8AC3E}">
        <p14:creationId xmlns:p14="http://schemas.microsoft.com/office/powerpoint/2010/main" val="53209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78734-A3A2-95AB-8947-840930A9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GB" sz="3800">
                <a:solidFill>
                  <a:schemeClr val="bg1"/>
                </a:solidFill>
              </a:rPr>
              <a:t>Legislation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B5DD4-D92C-1F52-306F-04339F5BD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GB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Children Act 1989 and 2004 (NI Order 1995)</a:t>
            </a:r>
          </a:p>
          <a:p>
            <a:pPr marL="342900" indent="-342900">
              <a:buBlip>
                <a:blip r:embed="rId2"/>
              </a:buBlip>
            </a:pPr>
            <a:r>
              <a:rPr lang="en-GB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 and wellbeing act 2014</a:t>
            </a:r>
          </a:p>
          <a:p>
            <a:pPr marL="342900" indent="-342900">
              <a:buBlip>
                <a:blip r:embed="rId2"/>
              </a:buBlip>
            </a:pPr>
            <a:r>
              <a:rPr lang="en-GB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Wales safeguarding procedures </a:t>
            </a:r>
          </a:p>
          <a:p>
            <a:pPr marL="342900" indent="-342900">
              <a:buBlip>
                <a:blip r:embed="rId2"/>
              </a:buBlip>
            </a:pPr>
            <a:r>
              <a:rPr lang="en-GB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Working Together 2018 guidance</a:t>
            </a:r>
          </a:p>
          <a:p>
            <a:pPr marL="342900" indent="-342900">
              <a:buBlip>
                <a:blip r:embed="rId2"/>
              </a:buBlip>
            </a:pPr>
            <a:r>
              <a:rPr lang="en-GB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United Nations Convention on the Rights of the Child 1991</a:t>
            </a:r>
          </a:p>
          <a:p>
            <a:pPr marL="342900" indent="-342900">
              <a:buBlip>
                <a:blip r:embed="rId2"/>
              </a:buBlip>
            </a:pPr>
            <a:r>
              <a:rPr lang="en-GB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CPSU Safeguarding in Sport Standards.</a:t>
            </a:r>
          </a:p>
          <a:p>
            <a:pPr marL="342900" indent="-342900">
              <a:buBlip>
                <a:blip r:embed="rId2"/>
              </a:buBlip>
            </a:pPr>
            <a:r>
              <a:rPr lang="en-GB"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reviews - Sheldon, Quinlan, LTA/Tennis. Wales -Wrexham Tennis and Whyte review</a:t>
            </a:r>
          </a:p>
          <a:p>
            <a:endParaRPr lang="en-GB" sz="160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A38D5-05D6-D943-C456-5108D0E2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670" y="6356350"/>
            <a:ext cx="39458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bg1">
                    <a:lumMod val="50000"/>
                  </a:schemeClr>
                </a:solidFill>
              </a:rPr>
              <a:t>Tier 2 Safeguarding for Lead Roles</a:t>
            </a:r>
          </a:p>
        </p:txBody>
      </p:sp>
      <p:pic>
        <p:nvPicPr>
          <p:cNvPr id="6" name="Picture 5" descr="A logo with blue fish in the middle&#10;&#10;Description automatically generated">
            <a:extLst>
              <a:ext uri="{FF2B5EF4-FFF2-40B4-BE49-F238E27FC236}">
                <a16:creationId xmlns:a16="http://schemas.microsoft.com/office/drawing/2014/main" id="{381F497D-6739-EDB9-15A6-AF85B45E6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7596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9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77027-1D09-3286-F7E1-634AC6E4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GB" sz="4800" dirty="0"/>
              <a:t>Summary of Whyte Review for Sport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D454A0-1C59-CF3A-7668-C7591B70F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92604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6BF1E029-E9E0-E55D-3001-370D9343A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235" y="613954"/>
            <a:ext cx="1587512" cy="16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0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72EAC-36C2-A1B7-2E10-F7252220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89508"/>
            <a:ext cx="5181597" cy="1655482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/>
              <a:t>What you need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C9C95-F25E-2262-F2EE-5CB867DD4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2418408"/>
            <a:ext cx="5181598" cy="3409898"/>
          </a:xfrm>
        </p:spPr>
        <p:txBody>
          <a:bodyPr anchor="t">
            <a:normAutofit fontScale="85000" lnSpcReduction="10000"/>
          </a:bodyPr>
          <a:lstStyle/>
          <a:p>
            <a:pPr algn="r"/>
            <a:r>
              <a:rPr lang="en-GB" dirty="0"/>
              <a:t>Appoint a Welfare Officer</a:t>
            </a:r>
          </a:p>
          <a:p>
            <a:pPr algn="r"/>
            <a:r>
              <a:rPr lang="en-GB" dirty="0"/>
              <a:t>Adopt Safeguarding Policies</a:t>
            </a:r>
          </a:p>
          <a:p>
            <a:pPr algn="r"/>
            <a:r>
              <a:rPr lang="en-GB" dirty="0"/>
              <a:t>Introduce Procedures for the Safe Deployment of Staff and Volunteers</a:t>
            </a:r>
          </a:p>
          <a:p>
            <a:pPr algn="r"/>
            <a:r>
              <a:rPr lang="en-GB" dirty="0"/>
              <a:t>Share this Information with Members</a:t>
            </a:r>
          </a:p>
          <a:p>
            <a:pPr algn="r"/>
            <a:r>
              <a:rPr lang="en-GB" dirty="0"/>
              <a:t>Record your decisions</a:t>
            </a:r>
          </a:p>
          <a:p>
            <a:pPr algn="r"/>
            <a:r>
              <a:rPr lang="en-GB" dirty="0"/>
              <a:t>Provide us with your Welfare Officers contact details</a:t>
            </a:r>
          </a:p>
          <a:p>
            <a:pPr algn="r"/>
            <a:endParaRPr lang="en-GB" sz="2000" dirty="0"/>
          </a:p>
        </p:txBody>
      </p:sp>
      <p:pic>
        <p:nvPicPr>
          <p:cNvPr id="5" name="Picture 4" descr="A logo with blue fish in the middle&#10;&#10;Description automatically generated">
            <a:extLst>
              <a:ext uri="{FF2B5EF4-FFF2-40B4-BE49-F238E27FC236}">
                <a16:creationId xmlns:a16="http://schemas.microsoft.com/office/drawing/2014/main" id="{070F08DF-B616-A242-5531-504915A71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55" y="644056"/>
            <a:ext cx="4950968" cy="5184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595</Words>
  <Application>Microsoft Office PowerPoint</Application>
  <PresentationFormat>Widescreen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Gill Sans Light</vt:lpstr>
      <vt:lpstr>Verdana</vt:lpstr>
      <vt:lpstr>Office Theme</vt:lpstr>
      <vt:lpstr>1_Office Theme</vt:lpstr>
      <vt:lpstr>2_Office Theme</vt:lpstr>
      <vt:lpstr>Welfare and Safeguarding Forum</vt:lpstr>
      <vt:lpstr>Today’s Speakers…</vt:lpstr>
      <vt:lpstr>Outline of this forum</vt:lpstr>
      <vt:lpstr>Reasons to consider welfare and safeguarding</vt:lpstr>
      <vt:lpstr>What is safeguarding?</vt:lpstr>
      <vt:lpstr>What is the role of the Club/Fishery Welfare Officer?</vt:lpstr>
      <vt:lpstr>Legislation </vt:lpstr>
      <vt:lpstr>Summary of Whyte Review for Sport </vt:lpstr>
      <vt:lpstr>What you need to do</vt:lpstr>
      <vt:lpstr>PowerPoint Presentation</vt:lpstr>
      <vt:lpstr>Tools</vt:lpstr>
      <vt:lpstr>What happens if we do not follow the guidance?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Welfare and Safeguarding Forum</dc:title>
  <dc:creator>Richard Hadley</dc:creator>
  <cp:lastModifiedBy>Richard Hadley</cp:lastModifiedBy>
  <cp:revision>4</cp:revision>
  <dcterms:created xsi:type="dcterms:W3CDTF">2024-01-11T11:45:39Z</dcterms:created>
  <dcterms:modified xsi:type="dcterms:W3CDTF">2024-01-11T20:35:06Z</dcterms:modified>
</cp:coreProperties>
</file>