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6"/>
  </p:sldMasterIdLst>
  <p:notesMasterIdLst>
    <p:notesMasterId r:id="rId13"/>
  </p:notesMasterIdLst>
  <p:handoutMasterIdLst>
    <p:handoutMasterId r:id="rId14"/>
  </p:handoutMasterIdLst>
  <p:sldIdLst>
    <p:sldId id="278" r:id="rId7"/>
    <p:sldId id="270" r:id="rId8"/>
    <p:sldId id="287" r:id="rId9"/>
    <p:sldId id="285" r:id="rId10"/>
    <p:sldId id="284" r:id="rId11"/>
    <p:sldId id="280" r:id="rId12"/>
  </p:sldIdLst>
  <p:sldSz cx="9144000" cy="5143500" type="screen16x9"/>
  <p:notesSz cx="6799263" cy="9929813"/>
  <p:custShowLst>
    <p:custShow name="Custom Show 1" id="0">
      <p:sldLst>
        <p:sld r:id="rId7"/>
        <p:sld r:id="rId8"/>
        <p:sld r:id="rId12"/>
      </p:sldLst>
    </p:custShow>
  </p:custShow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19">
          <p15:clr>
            <a:srgbClr val="A4A3A4"/>
          </p15:clr>
        </p15:guide>
        <p15:guide id="2" orient="horz" pos="2794">
          <p15:clr>
            <a:srgbClr val="A4A3A4"/>
          </p15:clr>
        </p15:guide>
        <p15:guide id="3" pos="340">
          <p15:clr>
            <a:srgbClr val="A4A3A4"/>
          </p15:clr>
        </p15:guide>
        <p15:guide id="4" pos="537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531"/>
    <a:srgbClr val="00A33B"/>
    <a:srgbClr val="FFCC00"/>
    <a:srgbClr val="77BC1F"/>
    <a:srgbClr val="41C0F0"/>
    <a:srgbClr val="00AF41"/>
    <a:srgbClr val="8FB521"/>
    <a:srgbClr val="FFD500"/>
    <a:srgbClr val="8FBF21"/>
    <a:srgbClr val="81BB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2BD998-A912-40D3-A0DC-EBDB5961F687}" v="1" dt="2024-11-07T15:46:52.552"/>
    <p1510:client id="{7151550D-913D-D3EF-F1FA-F62FE6C87099}" v="1" dt="2024-11-05T17:51:07.467"/>
    <p1510:client id="{757455D1-C6FF-402F-B646-30E795E71D00}" v="7" dt="2024-11-05T17:37:26.635"/>
    <p1510:client id="{F7DC440E-6757-4CA7-AA0D-4EAFB0EBE9EB}" v="43" dt="2024-11-06T15:09:20.0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49" autoAdjust="0"/>
    <p:restoredTop sz="73647" autoAdjust="0"/>
  </p:normalViewPr>
  <p:slideViewPr>
    <p:cSldViewPr snapToGrid="0">
      <p:cViewPr varScale="1">
        <p:scale>
          <a:sx n="61" d="100"/>
          <a:sy n="61" d="100"/>
        </p:scale>
        <p:origin x="1176" y="56"/>
      </p:cViewPr>
      <p:guideLst>
        <p:guide orient="horz" pos="1319"/>
        <p:guide orient="horz" pos="2794"/>
        <p:guide pos="340"/>
        <p:guide pos="53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78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microsoft.com/office/2015/10/relationships/revisionInfo" Target="revisionInfo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B9687F14-9D89-499B-AFAD-70780F6C55A5}" type="datetimeFigureOut">
              <a:rPr lang="en-GB"/>
              <a:pPr>
                <a:defRPr/>
              </a:pPr>
              <a:t>07/11/2024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2368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D495959A-D57D-4F7C-8E3C-39EB9541D187}" type="datetimeFigureOut">
              <a:rPr lang="en-GB"/>
              <a:pPr>
                <a:defRPr/>
              </a:pPr>
              <a:t>07/11/2024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58" tIns="45729" rIns="91458" bIns="45729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40363" cy="3910013"/>
          </a:xfrm>
          <a:prstGeom prst="rect">
            <a:avLst/>
          </a:prstGeom>
        </p:spPr>
        <p:txBody>
          <a:bodyPr vert="horz" lIns="91458" tIns="45729" rIns="91458" bIns="4572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275" y="9431338"/>
            <a:ext cx="2946400" cy="498475"/>
          </a:xfrm>
          <a:prstGeom prst="rect">
            <a:avLst/>
          </a:prstGeom>
        </p:spPr>
        <p:txBody>
          <a:bodyPr vert="horz" wrap="square" lIns="91458" tIns="45729" rIns="91458" bIns="4572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69FF9C9-5A25-40EF-89F7-C94D7E2A353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92130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9FF9C9-5A25-40EF-89F7-C94D7E2A353D}" type="slidenum">
              <a:rPr lang="en-GB" altLang="en-US" smtClean="0"/>
              <a:pPr/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296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Pass to Kieran for quick update on bass evidence </a:t>
            </a:r>
            <a:r>
              <a:rPr lang="en-GB" dirty="0" err="1"/>
              <a:t>eg</a:t>
            </a:r>
            <a:r>
              <a:rPr lang="en-GB" dirty="0"/>
              <a:t> what’s happening now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9FF9C9-5A25-40EF-89F7-C94D7E2A353D}" type="slidenum">
              <a:rPr lang="en-GB" altLang="en-US" smtClean="0"/>
              <a:pPr/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192089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9 key goals to the bass FMP​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Each key goal is broken down into a number of short/medium/long term actions to achieve it. ​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9FF9C9-5A25-40EF-89F7-C94D7E2A353D}" type="slidenum">
              <a:rPr lang="en-GB" altLang="en-US" smtClean="0"/>
              <a:pPr/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369966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9FF9C9-5A25-40EF-89F7-C94D7E2A353D}" type="slidenum">
              <a:rPr lang="en-GB" altLang="en-US" smtClean="0"/>
              <a:pPr/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353180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Shared public national resource, important to many different stakeholders. Need to work collaboratively to improve evidence base, improve management, improve comms and improve compliance.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Using licence conditions should help to deliver more dynamic &amp; flexible management of fisheries and allow fishermen to benefit from changes more quickly, and in line with evolving evidence.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="0" i="0" dirty="0">
                <a:solidFill>
                  <a:srgbClr val="0B0C0C"/>
                </a:solidFill>
                <a:effectLst/>
                <a:latin typeface="GDS Transport"/>
              </a:rPr>
              <a:t>Reviewing shore-based netting to help determine whether additional regional or national protections are needed to prevent migratory fish bycatch right after having the derogation in place for 3 years. EU keen to discuss/understand too.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9FF9C9-5A25-40EF-89F7-C94D7E2A353D}" type="slidenum">
              <a:rPr lang="en-GB" altLang="en-US" smtClean="0"/>
              <a:pPr/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846495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l" rtl="0" fontAlgn="base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Recognise this group can’t alone deliver everything at detail needed, and high level of interest across stakeholders - want to involve wider networks and draw on expertise.</a:t>
            </a:r>
          </a:p>
          <a:p>
            <a:pPr marL="285750" indent="-285750" algn="l" rtl="0" fontAlgn="base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Fisheries management is a busy, complex space – and resources are finite</a:t>
            </a:r>
            <a:r>
              <a:rPr lang="en-GB" sz="18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/tight.</a:t>
            </a:r>
            <a:endParaRPr lang="en-GB" sz="1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285750" indent="-285750" algn="l" rtl="0" fontAlgn="base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Propose</a:t>
            </a:r>
            <a:r>
              <a:rPr lang="en-GB" sz="1800" b="0" i="0" dirty="0">
                <a:solidFill>
                  <a:srgbClr val="0078D4"/>
                </a:solidFill>
                <a:effectLst/>
                <a:latin typeface="Calibri" panose="020F0502020204030204" pitchFamily="34" charset="0"/>
              </a:rPr>
              <a:t> task-and-finish groups, organised and maintained by BMG members and include any necessary external experts. </a:t>
            </a:r>
          </a:p>
          <a:p>
            <a:pPr marL="285750" indent="-285750" algn="l" rtl="0" fontAlgn="base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en-GB" sz="1800" b="0" i="0" dirty="0">
                <a:solidFill>
                  <a:srgbClr val="0078D4"/>
                </a:solidFill>
                <a:effectLst/>
                <a:latin typeface="Calibri" panose="020F0502020204030204" pitchFamily="34" charset="0"/>
              </a:rPr>
              <a:t>These groups will work to specific objectives, bring to BMG for discussion, and once task completed is disbanded. </a:t>
            </a:r>
          </a:p>
          <a:p>
            <a:pPr marL="285750" indent="-285750" algn="l" rtl="0" fontAlgn="base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en-GB" sz="1800" b="0" i="0" dirty="0">
                <a:solidFill>
                  <a:srgbClr val="0078D4"/>
                </a:solidFill>
                <a:effectLst/>
                <a:latin typeface="Calibri" panose="020F0502020204030204" pitchFamily="34" charset="0"/>
              </a:rPr>
              <a:t>Suggest 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confirming two groups to start: </a:t>
            </a:r>
          </a:p>
          <a:p>
            <a:pPr marL="742950" lvl="1" indent="-285750" algn="l" rtl="0" fontAlgn="base">
              <a:lnSpc>
                <a:spcPts val="1350"/>
              </a:lnSpc>
              <a:buFont typeface="Courier New" panose="02070309020205020404" pitchFamily="49" charset="0"/>
              <a:buChar char="o"/>
            </a:pPr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Evidence standing group, which might look also at closed seasons for example; and </a:t>
            </a:r>
          </a:p>
          <a:p>
            <a:pPr marL="742950" lvl="1" indent="-285750" algn="l" rtl="0" fontAlgn="base">
              <a:lnSpc>
                <a:spcPts val="1350"/>
              </a:lnSpc>
              <a:buFont typeface="Courier New" panose="02070309020205020404" pitchFamily="49" charset="0"/>
              <a:buChar char="o"/>
            </a:pPr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 authorisations review group, chaired by Chris Collins at the MMO.  </a:t>
            </a:r>
          </a:p>
          <a:p>
            <a:pPr marL="285750" indent="-285750" algn="l" rtl="0" fontAlgn="base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Discussion on: </a:t>
            </a:r>
          </a:p>
          <a:p>
            <a:pPr marL="742950" lvl="1" indent="-285750" algn="l" rtl="0" fontAlgn="base">
              <a:lnSpc>
                <a:spcPts val="1350"/>
              </a:lnSpc>
              <a:buFont typeface="Courier New" panose="02070309020205020404" pitchFamily="49" charset="0"/>
              <a:buChar char="o"/>
            </a:pPr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How to organise groups – key is to get BMG/stakeholders to work collaboratively &amp; take some responsibility and ownership albeit ultimately legal responsibility remains with Defra; </a:t>
            </a:r>
          </a:p>
          <a:p>
            <a:pPr marL="742950" lvl="1" indent="-285750" algn="l" rtl="0" fontAlgn="base">
              <a:lnSpc>
                <a:spcPts val="1350"/>
              </a:lnSpc>
              <a:buFont typeface="Courier New" panose="02070309020205020404" pitchFamily="49" charset="0"/>
              <a:buChar char="o"/>
            </a:pPr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Timelines;</a:t>
            </a:r>
          </a:p>
          <a:p>
            <a:pPr marL="742950" lvl="1" indent="-285750" algn="l" rtl="0" fontAlgn="base">
              <a:lnSpc>
                <a:spcPts val="1350"/>
              </a:lnSpc>
              <a:buFont typeface="Courier New" panose="02070309020205020404" pitchFamily="49" charset="0"/>
              <a:buChar char="o"/>
            </a:pPr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Reporting back to BMG</a:t>
            </a:r>
          </a:p>
          <a:p>
            <a:pPr marL="457200" lvl="1" indent="0" algn="l" rtl="0" fontAlgn="base">
              <a:lnSpc>
                <a:spcPts val="1350"/>
              </a:lnSpc>
              <a:buFont typeface="Courier New" panose="02070309020205020404" pitchFamily="49" charset="0"/>
              <a:buNone/>
            </a:pPr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9FF9C9-5A25-40EF-89F7-C94D7E2A353D}" type="slidenum">
              <a:rPr lang="en-GB" altLang="en-US" smtClean="0"/>
              <a:pPr/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9993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3765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800" y="1625604"/>
            <a:ext cx="6081104" cy="911621"/>
          </a:xfrm>
        </p:spPr>
        <p:txBody>
          <a:bodyPr anchor="b"/>
          <a:lstStyle>
            <a:lvl1pPr algn="l"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1800" y="2606281"/>
            <a:ext cx="6081104" cy="740171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673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and Content and Ic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738" y="1155600"/>
            <a:ext cx="6940800" cy="3480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39743" y="847803"/>
            <a:ext cx="8264525" cy="225185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Text in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9F01E2A4-DED3-4C06-AD5E-FD79FDF5DCD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24801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9738" y="1155600"/>
            <a:ext cx="4075112" cy="3480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4" y="1155600"/>
            <a:ext cx="4075113" cy="3480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Text in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5364DC-AE92-4067-8B54-95DD2797176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052681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200" y="353922"/>
            <a:ext cx="8265600" cy="36204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9200" y="847800"/>
            <a:ext cx="4039394" cy="224100"/>
          </a:xfrm>
        </p:spPr>
        <p:txBody>
          <a:bodyPr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200" y="1155600"/>
            <a:ext cx="4039394" cy="3480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847800"/>
            <a:ext cx="4075650" cy="224100"/>
          </a:xfrm>
        </p:spPr>
        <p:txBody>
          <a:bodyPr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155600"/>
            <a:ext cx="4075650" cy="3480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Text in footer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3B76FEC-D8BC-4742-8F0C-AF3E2E65F01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86570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ide Bar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739" y="360272"/>
            <a:ext cx="2592000" cy="3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9738" y="1140621"/>
            <a:ext cx="2592000" cy="3488728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87057" y="357188"/>
            <a:ext cx="5517206" cy="42721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Text in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263DAC8-CA21-4CF4-960C-2FE69031C96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465483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 Bar Sub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200" y="359612"/>
            <a:ext cx="2592000" cy="3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9200" y="847800"/>
            <a:ext cx="2592000" cy="224100"/>
          </a:xfrm>
        </p:spPr>
        <p:txBody>
          <a:bodyPr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200" y="1155600"/>
            <a:ext cx="2592000" cy="3501628"/>
          </a:xfrm>
        </p:spPr>
        <p:txBody>
          <a:bodyPr/>
          <a:lstStyle>
            <a:lvl1pPr marL="0" indent="0">
              <a:buNone/>
              <a:defRPr sz="1800"/>
            </a:lvl1pPr>
            <a:lvl2pPr>
              <a:defRPr b="1"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181756" y="357189"/>
            <a:ext cx="5523044" cy="4285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Text in footer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A6BEBF9-C366-4C52-AAA1-486A3A84E23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693368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sosceles Triangle 7"/>
          <p:cNvSpPr/>
          <p:nvPr userDrawn="1"/>
        </p:nvSpPr>
        <p:spPr>
          <a:xfrm rot="10800000">
            <a:off x="441325" y="4198938"/>
            <a:ext cx="727075" cy="296862"/>
          </a:xfrm>
          <a:prstGeom prst="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9263" y="357188"/>
            <a:ext cx="2077200" cy="4000500"/>
          </a:xfrm>
          <a:solidFill>
            <a:schemeClr val="tx2"/>
          </a:solidFill>
        </p:spPr>
        <p:txBody>
          <a:bodyPr/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74621" y="357189"/>
            <a:ext cx="6029642" cy="4271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Text in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01A397B-581E-436F-9C7E-6F70AD9F161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03738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Text in footer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569767-5A50-4207-8628-6C4CAD46191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42598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Text in footer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EC65CB-9FCC-4ABD-A8FF-B2A73DF71F4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3668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(no graphics)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3765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800" y="1301754"/>
            <a:ext cx="6081104" cy="911621"/>
          </a:xfrm>
        </p:spPr>
        <p:txBody>
          <a:bodyPr anchor="b"/>
          <a:lstStyle>
            <a:lvl1pPr algn="l"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1800" y="2282431"/>
            <a:ext cx="6081104" cy="740171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681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- White">
    <p:bg>
      <p:bgPr>
        <a:solidFill>
          <a:schemeClr val="bg1">
            <a:alpha val="98822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3765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800" y="1892304"/>
            <a:ext cx="6081104" cy="911621"/>
          </a:xfrm>
        </p:spPr>
        <p:txBody>
          <a:bodyPr anchor="b"/>
          <a:lstStyle>
            <a:lvl1pPr algn="l">
              <a:defRPr sz="4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1800" y="2872981"/>
            <a:ext cx="6081104" cy="740171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751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(no graphics)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3765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800" y="1711329"/>
            <a:ext cx="6081104" cy="911621"/>
          </a:xfrm>
        </p:spPr>
        <p:txBody>
          <a:bodyPr anchor="b"/>
          <a:lstStyle>
            <a:lvl1pPr algn="l">
              <a:defRPr sz="4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1800" y="2692006"/>
            <a:ext cx="6081104" cy="740171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398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or Statistic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6"/>
          <p:cNvGrpSpPr>
            <a:grpSpLocks/>
          </p:cNvGrpSpPr>
          <p:nvPr userDrawn="1"/>
        </p:nvGrpSpPr>
        <p:grpSpPr bwMode="auto">
          <a:xfrm>
            <a:off x="0" y="0"/>
            <a:ext cx="9144000" cy="5164138"/>
            <a:chOff x="0" y="0"/>
            <a:chExt cx="9144000" cy="5164038"/>
          </a:xfrm>
        </p:grpSpPr>
        <p:sp>
          <p:nvSpPr>
            <p:cNvPr id="4" name="Rectangle 9"/>
            <p:cNvSpPr/>
            <p:nvPr userDrawn="1"/>
          </p:nvSpPr>
          <p:spPr bwMode="auto">
            <a:xfrm>
              <a:off x="0" y="4055984"/>
              <a:ext cx="7342188" cy="11080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5" name="Rectangle 4"/>
            <p:cNvSpPr/>
            <p:nvPr userDrawn="1"/>
          </p:nvSpPr>
          <p:spPr bwMode="auto">
            <a:xfrm>
              <a:off x="7342188" y="0"/>
              <a:ext cx="1801812" cy="51640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6" name="Isosceles Triangle 11"/>
            <p:cNvSpPr/>
            <p:nvPr userDrawn="1"/>
          </p:nvSpPr>
          <p:spPr bwMode="auto">
            <a:xfrm rot="10800000">
              <a:off x="644525" y="3833739"/>
              <a:ext cx="727075" cy="396867"/>
            </a:xfrm>
            <a:prstGeom prst="triangl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cxnSp>
        <p:nvCxnSpPr>
          <p:cNvPr id="7" name="Straight Connector 15"/>
          <p:cNvCxnSpPr/>
          <p:nvPr userDrawn="1"/>
        </p:nvCxnSpPr>
        <p:spPr>
          <a:xfrm>
            <a:off x="554038" y="4789488"/>
            <a:ext cx="81422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8750" y="2643188"/>
            <a:ext cx="823913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9" y="1082279"/>
            <a:ext cx="6388309" cy="2961417"/>
          </a:xfrm>
        </p:spPr>
        <p:txBody>
          <a:bodyPr/>
          <a:lstStyle>
            <a:lvl1pPr>
              <a:defRPr sz="5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Text in footer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E4912D5-0A93-4849-9AB5-3367B6AC331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6684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or Statistic Out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15"/>
          <p:cNvCxnSpPr/>
          <p:nvPr userDrawn="1"/>
        </p:nvCxnSpPr>
        <p:spPr>
          <a:xfrm>
            <a:off x="554038" y="4789488"/>
            <a:ext cx="81422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reeform 14"/>
          <p:cNvSpPr/>
          <p:nvPr userDrawn="1"/>
        </p:nvSpPr>
        <p:spPr>
          <a:xfrm rot="10800000">
            <a:off x="0" y="6350"/>
            <a:ext cx="7351713" cy="4144963"/>
          </a:xfrm>
          <a:custGeom>
            <a:avLst/>
            <a:gdLst>
              <a:gd name="connsiteX0" fmla="*/ 7340600 w 7340600"/>
              <a:gd name="connsiteY0" fmla="*/ 5925324 h 5925324"/>
              <a:gd name="connsiteX1" fmla="*/ 0 w 7340600"/>
              <a:gd name="connsiteY1" fmla="*/ 5925324 h 5925324"/>
              <a:gd name="connsiteX2" fmla="*/ 0 w 7340600"/>
              <a:gd name="connsiteY2" fmla="*/ 174789 h 5925324"/>
              <a:gd name="connsiteX3" fmla="*/ 6172563 w 7340600"/>
              <a:gd name="connsiteY3" fmla="*/ 174789 h 5925324"/>
              <a:gd name="connsiteX4" fmla="*/ 6332537 w 7340600"/>
              <a:gd name="connsiteY4" fmla="*/ 0 h 5925324"/>
              <a:gd name="connsiteX5" fmla="*/ 6492511 w 7340600"/>
              <a:gd name="connsiteY5" fmla="*/ 174789 h 5925324"/>
              <a:gd name="connsiteX6" fmla="*/ 7340600 w 7340600"/>
              <a:gd name="connsiteY6" fmla="*/ 174789 h 5925324"/>
              <a:gd name="connsiteX0" fmla="*/ 7340600 w 7340600"/>
              <a:gd name="connsiteY0" fmla="*/ 4144566 h 5925324"/>
              <a:gd name="connsiteX1" fmla="*/ 0 w 7340600"/>
              <a:gd name="connsiteY1" fmla="*/ 5925324 h 5925324"/>
              <a:gd name="connsiteX2" fmla="*/ 0 w 7340600"/>
              <a:gd name="connsiteY2" fmla="*/ 174789 h 5925324"/>
              <a:gd name="connsiteX3" fmla="*/ 6172563 w 7340600"/>
              <a:gd name="connsiteY3" fmla="*/ 174789 h 5925324"/>
              <a:gd name="connsiteX4" fmla="*/ 6332537 w 7340600"/>
              <a:gd name="connsiteY4" fmla="*/ 0 h 5925324"/>
              <a:gd name="connsiteX5" fmla="*/ 6492511 w 7340600"/>
              <a:gd name="connsiteY5" fmla="*/ 174789 h 5925324"/>
              <a:gd name="connsiteX6" fmla="*/ 7340600 w 7340600"/>
              <a:gd name="connsiteY6" fmla="*/ 174789 h 5925324"/>
              <a:gd name="connsiteX7" fmla="*/ 7340600 w 7340600"/>
              <a:gd name="connsiteY7" fmla="*/ 4144566 h 5925324"/>
              <a:gd name="connsiteX0" fmla="*/ 7352475 w 7352475"/>
              <a:gd name="connsiteY0" fmla="*/ 4144566 h 4144567"/>
              <a:gd name="connsiteX1" fmla="*/ 0 w 7352475"/>
              <a:gd name="connsiteY1" fmla="*/ 4144567 h 4144567"/>
              <a:gd name="connsiteX2" fmla="*/ 11875 w 7352475"/>
              <a:gd name="connsiteY2" fmla="*/ 174789 h 4144567"/>
              <a:gd name="connsiteX3" fmla="*/ 6184438 w 7352475"/>
              <a:gd name="connsiteY3" fmla="*/ 174789 h 4144567"/>
              <a:gd name="connsiteX4" fmla="*/ 6344412 w 7352475"/>
              <a:gd name="connsiteY4" fmla="*/ 0 h 4144567"/>
              <a:gd name="connsiteX5" fmla="*/ 6504386 w 7352475"/>
              <a:gd name="connsiteY5" fmla="*/ 174789 h 4144567"/>
              <a:gd name="connsiteX6" fmla="*/ 7352475 w 7352475"/>
              <a:gd name="connsiteY6" fmla="*/ 174789 h 4144567"/>
              <a:gd name="connsiteX7" fmla="*/ 7352475 w 7352475"/>
              <a:gd name="connsiteY7" fmla="*/ 4144566 h 4144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352475" h="4144567">
                <a:moveTo>
                  <a:pt x="7352475" y="4144566"/>
                </a:moveTo>
                <a:lnTo>
                  <a:pt x="0" y="4144567"/>
                </a:lnTo>
                <a:cubicBezTo>
                  <a:pt x="3958" y="2821308"/>
                  <a:pt x="7917" y="1498048"/>
                  <a:pt x="11875" y="174789"/>
                </a:cubicBezTo>
                <a:lnTo>
                  <a:pt x="6184438" y="174789"/>
                </a:lnTo>
                <a:lnTo>
                  <a:pt x="6344412" y="0"/>
                </a:lnTo>
                <a:lnTo>
                  <a:pt x="6504386" y="174789"/>
                </a:lnTo>
                <a:lnTo>
                  <a:pt x="7352475" y="174789"/>
                </a:lnTo>
                <a:lnTo>
                  <a:pt x="7352475" y="4144566"/>
                </a:lnTo>
                <a:close/>
              </a:path>
            </a:pathLst>
          </a:cu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5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8750" y="2563813"/>
            <a:ext cx="823913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9" y="1082279"/>
            <a:ext cx="6388309" cy="2961417"/>
          </a:xfrm>
        </p:spPr>
        <p:txBody>
          <a:bodyPr/>
          <a:lstStyle>
            <a:lvl1pPr>
              <a:defRPr sz="5000" b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Text in footer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ACAA9B0-F8AC-4D95-956D-164A9F20483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4581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743" y="1155600"/>
            <a:ext cx="8264525" cy="3480300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Text in footer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430A390-1302-4D84-AC26-A1E9439A064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45125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743" y="1155600"/>
            <a:ext cx="8264525" cy="3480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39743" y="847168"/>
            <a:ext cx="8264525" cy="225185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Text in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98587EA3-60F8-4D4F-B763-391DD447CB4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75674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and Ic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738" y="1155600"/>
            <a:ext cx="6940800" cy="3480300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Text in footer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5973FB7-55FB-4099-ADFD-1FF891A9160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2411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39738" y="350838"/>
            <a:ext cx="8264525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39738" y="1155700"/>
            <a:ext cx="8264525" cy="347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8788" y="4767263"/>
            <a:ext cx="5675312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GB"/>
              <a:t>Text in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91525" y="4767263"/>
            <a:ext cx="411163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fld id="{7632843F-7851-4C99-8CBA-A98A9A5883AF}" type="slidenum">
              <a:rPr lang="en-GB" altLang="en-US"/>
              <a:pPr/>
              <a:t>‹#›</a:t>
            </a:fld>
            <a:endParaRPr lang="en-GB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554038" y="4789488"/>
            <a:ext cx="81422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3" r:id="rId1"/>
    <p:sldLayoutId id="2147484024" r:id="rId2"/>
    <p:sldLayoutId id="2147484025" r:id="rId3"/>
    <p:sldLayoutId id="2147484026" r:id="rId4"/>
    <p:sldLayoutId id="2147484027" r:id="rId5"/>
    <p:sldLayoutId id="2147484028" r:id="rId6"/>
    <p:sldLayoutId id="2147484013" r:id="rId7"/>
    <p:sldLayoutId id="2147484014" r:id="rId8"/>
    <p:sldLayoutId id="2147484015" r:id="rId9"/>
    <p:sldLayoutId id="2147484016" r:id="rId10"/>
    <p:sldLayoutId id="2147484017" r:id="rId11"/>
    <p:sldLayoutId id="2147484018" r:id="rId12"/>
    <p:sldLayoutId id="2147484019" r:id="rId13"/>
    <p:sldLayoutId id="2147484020" r:id="rId14"/>
    <p:sldLayoutId id="2147484029" r:id="rId15"/>
    <p:sldLayoutId id="2147484021" r:id="rId16"/>
    <p:sldLayoutId id="2147484022" r:id="rId17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2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3"/>
          <p:cNvSpPr>
            <a:spLocks noGrp="1"/>
          </p:cNvSpPr>
          <p:nvPr>
            <p:ph type="ctrTitle"/>
          </p:nvPr>
        </p:nvSpPr>
        <p:spPr>
          <a:xfrm>
            <a:off x="311726" y="1115827"/>
            <a:ext cx="8520545" cy="1766598"/>
          </a:xfrm>
        </p:spPr>
        <p:txBody>
          <a:bodyPr/>
          <a:lstStyle/>
          <a:p>
            <a:pPr algn="ctr" eaLnBrk="1" hangingPunct="1"/>
            <a:r>
              <a:rPr lang="en-GB" altLang="en-US" dirty="0"/>
              <a:t>Bass FMP</a:t>
            </a:r>
            <a:br>
              <a:rPr lang="en-GB" altLang="en-US" dirty="0"/>
            </a:br>
            <a:r>
              <a:rPr lang="en-GB" altLang="en-US" sz="2400" dirty="0"/>
              <a:t>Bass Management Group November 2024</a:t>
            </a:r>
            <a:br>
              <a:rPr lang="en-GB" altLang="en-US" sz="2400" dirty="0"/>
            </a:br>
            <a:r>
              <a:rPr lang="en-GB" altLang="en-US" sz="2400" dirty="0"/>
              <a:t>Defra</a:t>
            </a:r>
          </a:p>
        </p:txBody>
      </p:sp>
      <p:pic>
        <p:nvPicPr>
          <p:cNvPr id="4" name="Picture 3" descr="A close up of a fish">
            <a:extLst>
              <a:ext uri="{FF2B5EF4-FFF2-40B4-BE49-F238E27FC236}">
                <a16:creationId xmlns:a16="http://schemas.microsoft.com/office/drawing/2014/main" id="{03CB6575-0991-DEBF-2357-9BC0F14A021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1640" y="3144374"/>
            <a:ext cx="4540719" cy="182510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>
                <a:solidFill>
                  <a:srgbClr val="00A33B"/>
                </a:solidFill>
                <a:latin typeface="Arial"/>
                <a:cs typeface="Arial"/>
              </a:rPr>
              <a:t>FMP reminder</a:t>
            </a:r>
          </a:p>
        </p:txBody>
      </p:sp>
      <p:sp>
        <p:nvSpPr>
          <p:cNvPr id="14339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GB" altLang="en-US" sz="1600" dirty="0">
                <a:solidFill>
                  <a:schemeClr val="tx1"/>
                </a:solidFill>
                <a:latin typeface="Arial" charset="0"/>
                <a:cs typeface="Arial" charset="0"/>
              </a:rPr>
              <a:t>Overfishing and poor year class strength saw a sharp decline in bass stock levels in 2010. In 2015 the UK and EU implemented a joint management approach that has been amended annually.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GB" altLang="en-US" sz="1600" dirty="0">
                <a:solidFill>
                  <a:schemeClr val="tx1"/>
                </a:solidFill>
                <a:latin typeface="Arial" charset="0"/>
                <a:cs typeface="Arial" charset="0"/>
              </a:rPr>
              <a:t>Since the measures have been introduced there has been an increase in spawning stock biomass – but recruitment remains low.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GB" altLang="en-US" sz="1600" dirty="0">
                <a:solidFill>
                  <a:schemeClr val="tx1"/>
                </a:solidFill>
                <a:latin typeface="Arial" charset="0"/>
                <a:cs typeface="Arial" charset="0"/>
              </a:rPr>
              <a:t>Recognise bass fisheries contribute culturally, socially and economically to coastal communities through, for example, employment and recreational fishing interests.​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GB" altLang="en-US" sz="1600" dirty="0">
                <a:solidFill>
                  <a:schemeClr val="tx1"/>
                </a:solidFill>
                <a:latin typeface="Arial" charset="0"/>
                <a:cs typeface="Arial" charset="0"/>
              </a:rPr>
              <a:t>The FMP: </a:t>
            </a:r>
          </a:p>
          <a:p>
            <a:pPr lvl="1" eaLnBrk="1" hangingPunct="1">
              <a:buFont typeface="Courier New" panose="02070309020205020404" pitchFamily="49" charset="0"/>
              <a:buChar char="o"/>
              <a:defRPr/>
            </a:pPr>
            <a:r>
              <a:rPr lang="en-GB" altLang="en-US" sz="1400" dirty="0">
                <a:solidFill>
                  <a:schemeClr val="tx1"/>
                </a:solidFill>
                <a:latin typeface="Arial" charset="0"/>
                <a:cs typeface="Arial" charset="0"/>
              </a:rPr>
              <a:t>reviews the current management of bass in England and Wales;</a:t>
            </a:r>
          </a:p>
          <a:p>
            <a:pPr lvl="1" eaLnBrk="1" hangingPunct="1">
              <a:buFont typeface="Courier New" panose="02070309020205020404" pitchFamily="49" charset="0"/>
              <a:buChar char="o"/>
              <a:defRPr/>
            </a:pPr>
            <a:r>
              <a:rPr lang="en-GB" altLang="en-US" sz="1400" dirty="0">
                <a:solidFill>
                  <a:schemeClr val="tx1"/>
                </a:solidFill>
                <a:latin typeface="Arial" charset="0"/>
                <a:cs typeface="Arial" charset="0"/>
              </a:rPr>
              <a:t>sets a direction to improve stock status whilst maintaining sustainable fishing levels and ensuring the benefits of bass fishing can be realised by the communities that depend on them.</a:t>
            </a:r>
            <a:endParaRPr lang="en-GB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endParaRPr lang="en-GB" altLang="en-US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endParaRPr lang="en-GB" altLang="en-US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endParaRPr lang="en-GB" altLang="en-US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6390" name="Slide Number Placeholder 2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572754FA-6BD1-43C6-9673-D4A572B8B71E}" type="slidenum">
              <a:rPr lang="en-GB" altLang="en-US" sz="1000" dirty="0">
                <a:solidFill>
                  <a:srgbClr val="008531"/>
                </a:solidFill>
                <a:latin typeface="Arial"/>
                <a:cs typeface="Arial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000" dirty="0">
              <a:solidFill>
                <a:srgbClr val="008531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05C9A-10B2-CD90-8507-B0835A6B3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738" y="350838"/>
            <a:ext cx="8264525" cy="511010"/>
          </a:xfrm>
        </p:spPr>
        <p:txBody>
          <a:bodyPr/>
          <a:lstStyle/>
          <a:p>
            <a:r>
              <a:rPr lang="en-GB" dirty="0"/>
              <a:t>FMP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9BD24-DA55-2D91-32D1-876AF693A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fontAlgn="base">
              <a:lnSpc>
                <a:spcPts val="1350"/>
              </a:lnSpc>
              <a:buFont typeface="+mj-lt"/>
              <a:buAutoNum type="arabicPeriod"/>
            </a:pPr>
            <a:r>
              <a:rPr lang="en-GB" sz="1800" b="0" i="0" u="none" strike="noStrike" dirty="0">
                <a:solidFill>
                  <a:srgbClr val="0B0C0C"/>
                </a:solidFill>
                <a:effectLst/>
                <a:latin typeface="Arial" panose="020B0604020202020204" pitchFamily="34" charset="0"/>
              </a:rPr>
              <a:t>Inclusive stakeholder engagement structures to inform management of the bass fishery.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lnSpc>
                <a:spcPts val="1350"/>
              </a:lnSpc>
              <a:buFont typeface="+mj-lt"/>
              <a:buAutoNum type="arabicPeriod"/>
            </a:pPr>
            <a:r>
              <a:rPr lang="en-GB" sz="1800" b="0" i="0" u="none" strike="noStrike" dirty="0">
                <a:solidFill>
                  <a:srgbClr val="0B0C0C"/>
                </a:solidFill>
                <a:effectLst/>
                <a:latin typeface="Arial" panose="020B0604020202020204" pitchFamily="34" charset="0"/>
              </a:rPr>
              <a:t>Equitable access to the bass fishery, while prioritising stock sustainability.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lnSpc>
                <a:spcPts val="1350"/>
              </a:lnSpc>
              <a:buFont typeface="+mj-lt"/>
              <a:buAutoNum type="arabicPeriod"/>
            </a:pPr>
            <a:r>
              <a:rPr lang="en-GB" sz="1800" b="0" i="0" u="none" strike="noStrike" dirty="0">
                <a:solidFill>
                  <a:srgbClr val="0B0C0C"/>
                </a:solidFill>
                <a:effectLst/>
                <a:latin typeface="Arial" panose="020B0604020202020204" pitchFamily="34" charset="0"/>
              </a:rPr>
              <a:t>Minimise discarding of bass bycatch where survival rates are low.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lnSpc>
                <a:spcPts val="1350"/>
              </a:lnSpc>
              <a:buFont typeface="+mj-lt"/>
              <a:buAutoNum type="arabicPeriod"/>
            </a:pPr>
            <a:r>
              <a:rPr lang="en-GB" sz="1800" b="0" i="0" u="none" strike="noStrike" dirty="0">
                <a:solidFill>
                  <a:srgbClr val="0B0C0C"/>
                </a:solidFill>
                <a:effectLst/>
                <a:latin typeface="Arial" panose="020B0604020202020204" pitchFamily="34" charset="0"/>
              </a:rPr>
              <a:t>Ensure full compliance with bass regulations.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lnSpc>
                <a:spcPts val="1350"/>
              </a:lnSpc>
              <a:buFont typeface="+mj-lt"/>
              <a:buAutoNum type="arabicPeriod"/>
            </a:pPr>
            <a:r>
              <a:rPr lang="en-GB" sz="1800" b="0" i="0" u="none" strike="noStrike" dirty="0">
                <a:solidFill>
                  <a:srgbClr val="0B0C0C"/>
                </a:solidFill>
                <a:effectLst/>
                <a:latin typeface="Arial" panose="020B0604020202020204" pitchFamily="34" charset="0"/>
              </a:rPr>
              <a:t>Maximise the benefits of bass fishing for local coastal communities.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lnSpc>
                <a:spcPts val="1350"/>
              </a:lnSpc>
              <a:buFont typeface="+mj-lt"/>
              <a:buAutoNum type="arabicPeriod"/>
            </a:pPr>
            <a:r>
              <a:rPr lang="en-GB" sz="1800" b="0" i="0" u="none" strike="noStrike" dirty="0">
                <a:solidFill>
                  <a:srgbClr val="0B0C0C"/>
                </a:solidFill>
                <a:effectLst/>
                <a:latin typeface="Arial" panose="020B0604020202020204" pitchFamily="34" charset="0"/>
              </a:rPr>
              <a:t>Sustainable harvesting of the bass stock in line with scientific advice.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lnSpc>
                <a:spcPts val="1350"/>
              </a:lnSpc>
              <a:buFont typeface="+mj-lt"/>
              <a:buAutoNum type="arabicPeriod"/>
            </a:pPr>
            <a:r>
              <a:rPr lang="en-GB" sz="1800" b="0" i="0" u="none" strike="noStrike" dirty="0">
                <a:solidFill>
                  <a:srgbClr val="0B0C0C"/>
                </a:solidFill>
                <a:effectLst/>
                <a:latin typeface="Arial" panose="020B0604020202020204" pitchFamily="34" charset="0"/>
              </a:rPr>
              <a:t>Protecting juvenile and spawning bass.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lnSpc>
                <a:spcPts val="1350"/>
              </a:lnSpc>
              <a:buFont typeface="+mj-lt"/>
              <a:buAutoNum type="arabicPeriod"/>
            </a:pPr>
            <a:r>
              <a:rPr lang="en-GB" sz="1800" b="0" i="0" u="none" strike="noStrike" dirty="0">
                <a:solidFill>
                  <a:srgbClr val="0B0C0C"/>
                </a:solidFill>
                <a:effectLst/>
                <a:latin typeface="Arial" panose="020B0604020202020204" pitchFamily="34" charset="0"/>
              </a:rPr>
              <a:t>Minimise the impact of bass fishing on the wider marine ecosystem.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lnSpc>
                <a:spcPts val="1350"/>
              </a:lnSpc>
              <a:buFont typeface="+mj-lt"/>
              <a:buAutoNum type="arabicPeriod"/>
            </a:pPr>
            <a:r>
              <a:rPr lang="en-GB" sz="1800" b="0" i="0" u="none" strike="noStrike" dirty="0">
                <a:solidFill>
                  <a:srgbClr val="0B0C0C"/>
                </a:solidFill>
                <a:effectLst/>
                <a:latin typeface="Arial" panose="020B0604020202020204" pitchFamily="34" charset="0"/>
              </a:rPr>
              <a:t>Mitigate against and adapt to the impact of climate change on bass fishing.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A76124-7CB9-816F-D375-CAA47B0D34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Text in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02BC6A-F2E6-05DF-86E6-0DE5F12CB6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30A390-1302-4D84-AC26-A1E9439A0647}" type="slidenum">
              <a:rPr lang="en-GB" altLang="en-US" smtClean="0"/>
              <a:pPr/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68386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199C7-7AC2-1F8D-4560-25CFC8A1F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738" y="350837"/>
            <a:ext cx="8264525" cy="458459"/>
          </a:xfrm>
        </p:spPr>
        <p:txBody>
          <a:bodyPr/>
          <a:lstStyle/>
          <a:p>
            <a:r>
              <a:rPr lang="en-GB" dirty="0"/>
              <a:t>Being a manager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C8627F-11E5-D03C-02DD-CD68EC1507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788" y="906659"/>
            <a:ext cx="8264525" cy="3763241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FA2020 obligations - objectives, restore or maintain stocks at sustainable levels</a:t>
            </a:r>
          </a:p>
          <a:p>
            <a:r>
              <a:rPr lang="en-GB" dirty="0">
                <a:solidFill>
                  <a:schemeClr val="tx1"/>
                </a:solidFill>
              </a:rPr>
              <a:t>Need better data – recreational removals, discards, socio-economic importance</a:t>
            </a:r>
          </a:p>
          <a:p>
            <a:r>
              <a:rPr lang="en-GB" dirty="0">
                <a:solidFill>
                  <a:schemeClr val="tx1"/>
                </a:solidFill>
              </a:rPr>
              <a:t>But not straightforward being a manager - trade-offs to consider: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1400" dirty="0">
                <a:solidFill>
                  <a:schemeClr val="tx1"/>
                </a:solidFill>
              </a:rPr>
              <a:t>Evidence</a:t>
            </a:r>
          </a:p>
          <a:p>
            <a:pPr lvl="2"/>
            <a:r>
              <a:rPr lang="en-GB" sz="1400" dirty="0">
                <a:solidFill>
                  <a:schemeClr val="tx1"/>
                </a:solidFill>
              </a:rPr>
              <a:t>Evidence v politics/lobbying; environment v socio-economic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1400" dirty="0">
                <a:solidFill>
                  <a:schemeClr val="tx1"/>
                </a:solidFill>
              </a:rPr>
              <a:t>Access</a:t>
            </a:r>
          </a:p>
          <a:p>
            <a:pPr lvl="2"/>
            <a:r>
              <a:rPr lang="en-GB" sz="1400" dirty="0">
                <a:solidFill>
                  <a:schemeClr val="tx1"/>
                </a:solidFill>
              </a:rPr>
              <a:t>Commercial v recreational; open v restricted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1400" dirty="0">
                <a:solidFill>
                  <a:schemeClr val="tx1"/>
                </a:solidFill>
              </a:rPr>
              <a:t>Areas</a:t>
            </a:r>
          </a:p>
          <a:p>
            <a:pPr lvl="2"/>
            <a:r>
              <a:rPr lang="en-GB" sz="1400" dirty="0">
                <a:solidFill>
                  <a:schemeClr val="tx1"/>
                </a:solidFill>
              </a:rPr>
              <a:t>National v regional, region v region, England v Wales; UK v EU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1400" dirty="0">
                <a:solidFill>
                  <a:schemeClr val="tx1"/>
                </a:solidFill>
              </a:rPr>
              <a:t>Timeframes</a:t>
            </a:r>
          </a:p>
          <a:p>
            <a:pPr lvl="2"/>
            <a:r>
              <a:rPr lang="en-GB" sz="1400" dirty="0">
                <a:solidFill>
                  <a:schemeClr val="tx1"/>
                </a:solidFill>
              </a:rPr>
              <a:t>Short term v long term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pPr lvl="1"/>
            <a:endParaRPr lang="en-GB" sz="1600" dirty="0">
              <a:solidFill>
                <a:schemeClr val="tx1"/>
              </a:solidFill>
            </a:endParaRPr>
          </a:p>
          <a:p>
            <a:endParaRPr lang="en-GB" sz="1800" dirty="0"/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19680B-2FF7-69E7-ED85-7CC92CE5B92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Text in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656181-C8EF-1651-B8AF-D9BEF3B22D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587EA3-60F8-4D4F-B763-391DD447CB4E}" type="slidenum">
              <a:rPr lang="en-GB" altLang="en-US" smtClean="0"/>
              <a:pPr/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04596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3F812-5810-F1A8-2488-D30842E25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we’ve done so far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FE12AA-5A5F-4241-A968-09A6C08C63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Started on several short term commitments in Defra’s gift to kick-off: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2000" dirty="0">
                <a:solidFill>
                  <a:schemeClr val="tx1"/>
                </a:solidFill>
              </a:rPr>
              <a:t>To set up this management group (</a:t>
            </a:r>
            <a:r>
              <a:rPr lang="en-GB" sz="2000" i="1" dirty="0">
                <a:solidFill>
                  <a:schemeClr val="tx1"/>
                </a:solidFill>
              </a:rPr>
              <a:t>Goal 1: Inclusive stakeholder engagement structures to inform management of the bass fishery</a:t>
            </a:r>
            <a:r>
              <a:rPr lang="en-GB" sz="2000" dirty="0">
                <a:solidFill>
                  <a:schemeClr val="tx1"/>
                </a:solidFill>
              </a:rPr>
              <a:t>);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2000" dirty="0">
                <a:solidFill>
                  <a:schemeClr val="tx1"/>
                </a:solidFill>
              </a:rPr>
              <a:t>To move commercial catch limits from secondary legislation to licence conditions as of 16 December 2024 (</a:t>
            </a:r>
            <a:r>
              <a:rPr lang="en-GB" sz="2000" i="1" dirty="0">
                <a:solidFill>
                  <a:srgbClr val="0B0C0C"/>
                </a:solidFill>
                <a:effectLst/>
              </a:rPr>
              <a:t>Goal 5: Maximise the benefits of bass fishing for local coastal communities</a:t>
            </a:r>
            <a:r>
              <a:rPr lang="en-GB" sz="2000" i="0" dirty="0">
                <a:solidFill>
                  <a:srgbClr val="0B0C0C"/>
                </a:solidFill>
                <a:effectLst/>
              </a:rPr>
              <a:t>);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2000" dirty="0">
                <a:solidFill>
                  <a:srgbClr val="0B0C0C"/>
                </a:solidFill>
              </a:rPr>
              <a:t>To start</a:t>
            </a:r>
            <a:r>
              <a:rPr lang="en-GB" sz="2000" i="0" dirty="0">
                <a:solidFill>
                  <a:srgbClr val="0B0C0C"/>
                </a:solidFill>
                <a:effectLst/>
              </a:rPr>
              <a:t> the review of shore based netting (</a:t>
            </a:r>
            <a:r>
              <a:rPr lang="en-GB" sz="2000" i="1" dirty="0">
                <a:solidFill>
                  <a:srgbClr val="0B0C0C"/>
                </a:solidFill>
                <a:effectLst/>
              </a:rPr>
              <a:t>Goal 8.1: Minimise and, where possible, eliminate bycatch of sensitive species in bass fisheries</a:t>
            </a:r>
            <a:r>
              <a:rPr lang="en-GB" sz="2000" i="0" dirty="0">
                <a:solidFill>
                  <a:srgbClr val="0B0C0C"/>
                </a:solidFill>
                <a:effectLst/>
              </a:rPr>
              <a:t>);</a:t>
            </a:r>
          </a:p>
          <a:p>
            <a:r>
              <a:rPr lang="en-GB" dirty="0">
                <a:solidFill>
                  <a:srgbClr val="0B0C0C"/>
                </a:solidFill>
              </a:rPr>
              <a:t>But lots more ahead…</a:t>
            </a:r>
            <a:endParaRPr lang="en-GB" i="0" dirty="0">
              <a:solidFill>
                <a:srgbClr val="0B0C0C"/>
              </a:solidFill>
              <a:effectLst/>
            </a:endParaRPr>
          </a:p>
          <a:p>
            <a:endParaRPr lang="en-GB" i="0" dirty="0">
              <a:solidFill>
                <a:srgbClr val="0B0C0C"/>
              </a:solidFill>
              <a:effectLst/>
              <a:latin typeface="GDS Transport"/>
            </a:endParaRPr>
          </a:p>
          <a:p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810374-BC71-F406-AE2D-F5449125748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Text in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88908E-4B53-B381-5985-0615F4AC71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587EA3-60F8-4D4F-B763-391DD447CB4E}" type="slidenum">
              <a:rPr lang="en-GB" altLang="en-US" smtClean="0"/>
              <a:pPr/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40601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35365C-8EBC-4E1C-69D3-7A69FF2305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>
            <a:extLst>
              <a:ext uri="{FF2B5EF4-FFF2-40B4-BE49-F238E27FC236}">
                <a16:creationId xmlns:a16="http://schemas.microsoft.com/office/drawing/2014/main" id="{CFDDFED5-796E-F3DD-6B7B-8066E1156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>
                <a:solidFill>
                  <a:srgbClr val="00A33B"/>
                </a:solidFill>
                <a:latin typeface="Arial"/>
                <a:cs typeface="Arial"/>
              </a:rPr>
              <a:t>Task-and-finish Groups</a:t>
            </a:r>
            <a:br>
              <a:rPr lang="en-GB" altLang="en-US" dirty="0">
                <a:solidFill>
                  <a:srgbClr val="00A33B"/>
                </a:solidFill>
                <a:latin typeface="Arial"/>
                <a:cs typeface="Arial"/>
              </a:rPr>
            </a:br>
            <a:endParaRPr lang="en-GB" altLang="en-US" dirty="0">
              <a:solidFill>
                <a:srgbClr val="00A33B"/>
              </a:solidFill>
              <a:latin typeface="Arial"/>
              <a:cs typeface="Arial"/>
            </a:endParaRPr>
          </a:p>
        </p:txBody>
      </p:sp>
      <p:sp>
        <p:nvSpPr>
          <p:cNvPr id="14339" name="Content Placeholder 4">
            <a:extLst>
              <a:ext uri="{FF2B5EF4-FFF2-40B4-BE49-F238E27FC236}">
                <a16:creationId xmlns:a16="http://schemas.microsoft.com/office/drawing/2014/main" id="{690B680C-35E7-8DAF-5BAC-524F3E243A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738" y="921494"/>
            <a:ext cx="8264525" cy="3637062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sz="1600" dirty="0">
                <a:solidFill>
                  <a:schemeClr val="tx1"/>
                </a:solidFill>
                <a:latin typeface="Arial" charset="0"/>
                <a:cs typeface="Arial" charset="0"/>
              </a:rPr>
              <a:t>How do we deliver other commitments? BMG can’t do it all</a:t>
            </a:r>
          </a:p>
          <a:p>
            <a:pPr eaLnBrk="1" hangingPunct="1">
              <a:defRPr/>
            </a:pPr>
            <a:r>
              <a:rPr lang="en-GB" altLang="en-US" sz="1600" dirty="0">
                <a:solidFill>
                  <a:schemeClr val="tx1"/>
                </a:solidFill>
                <a:latin typeface="Arial" charset="0"/>
                <a:cs typeface="Arial" charset="0"/>
              </a:rPr>
              <a:t>Propose task-and-finish groups to focus on specific measures set out in the FMP:</a:t>
            </a:r>
          </a:p>
          <a:p>
            <a:pPr lvl="1" eaLnBrk="1" hangingPunct="1">
              <a:buFont typeface="Courier New" panose="02070309020205020404" pitchFamily="49" charset="0"/>
              <a:buChar char="o"/>
              <a:defRPr/>
            </a:pPr>
            <a:r>
              <a:rPr lang="en-GB" altLang="en-US" sz="1600" dirty="0">
                <a:solidFill>
                  <a:schemeClr val="tx1"/>
                </a:solidFill>
                <a:latin typeface="Arial" charset="0"/>
                <a:cs typeface="Arial" charset="0"/>
              </a:rPr>
              <a:t>BMG can’t do everything – resourcing, capacity.</a:t>
            </a:r>
          </a:p>
          <a:p>
            <a:pPr lvl="1" eaLnBrk="1" hangingPunct="1">
              <a:buFont typeface="Courier New" panose="02070309020205020404" pitchFamily="49" charset="0"/>
              <a:buChar char="o"/>
              <a:defRPr/>
            </a:pPr>
            <a:r>
              <a:rPr lang="en-GB" altLang="en-US" sz="1600" dirty="0">
                <a:solidFill>
                  <a:schemeClr val="tx1"/>
                </a:solidFill>
                <a:latin typeface="Arial" charset="0"/>
                <a:cs typeface="Arial" charset="0"/>
              </a:rPr>
              <a:t>Wider stakeholder base and expertise to tap into. </a:t>
            </a:r>
          </a:p>
          <a:p>
            <a:pPr eaLnBrk="1" hangingPunct="1">
              <a:defRPr/>
            </a:pPr>
            <a:r>
              <a:rPr lang="en-GB" altLang="en-US" sz="1600" dirty="0">
                <a:solidFill>
                  <a:schemeClr val="tx1"/>
                </a:solidFill>
                <a:latin typeface="Arial" charset="0"/>
                <a:cs typeface="Arial" charset="0"/>
              </a:rPr>
              <a:t>Suggest starting with two groups:</a:t>
            </a:r>
          </a:p>
          <a:p>
            <a:pPr lvl="1" eaLnBrk="1" hangingPunct="1">
              <a:buFont typeface="Courier New" panose="02070309020205020404" pitchFamily="49" charset="0"/>
              <a:buChar char="o"/>
              <a:defRPr/>
            </a:pPr>
            <a:r>
              <a:rPr lang="en-GB" altLang="en-US" sz="1600" dirty="0">
                <a:solidFill>
                  <a:schemeClr val="tx1"/>
                </a:solidFill>
                <a:latin typeface="Arial" charset="0"/>
                <a:cs typeface="Arial" charset="0"/>
              </a:rPr>
              <a:t>Authorisations review</a:t>
            </a:r>
          </a:p>
          <a:p>
            <a:pPr lvl="1" eaLnBrk="1" hangingPunct="1">
              <a:buFont typeface="Courier New" panose="02070309020205020404" pitchFamily="49" charset="0"/>
              <a:buChar char="o"/>
              <a:defRPr/>
            </a:pPr>
            <a:r>
              <a:rPr lang="en-GB" altLang="en-US" sz="1600" dirty="0">
                <a:solidFill>
                  <a:schemeClr val="tx1"/>
                </a:solidFill>
                <a:latin typeface="Arial" charset="0"/>
                <a:cs typeface="Arial" charset="0"/>
              </a:rPr>
              <a:t>Evidence </a:t>
            </a:r>
          </a:p>
          <a:p>
            <a:pPr eaLnBrk="1" hangingPunct="1">
              <a:defRPr/>
            </a:pPr>
            <a:r>
              <a:rPr lang="en-GB" altLang="en-US" sz="1600" dirty="0">
                <a:solidFill>
                  <a:schemeClr val="tx1"/>
                </a:solidFill>
                <a:latin typeface="Arial" charset="0"/>
                <a:cs typeface="Arial" charset="0"/>
              </a:rPr>
              <a:t>Future measures to consider include:</a:t>
            </a:r>
          </a:p>
          <a:p>
            <a:pPr lvl="1" eaLnBrk="1" hangingPunct="1">
              <a:buFont typeface="Courier New" panose="02070309020205020404" pitchFamily="49" charset="0"/>
              <a:buChar char="o"/>
              <a:defRPr/>
            </a:pPr>
            <a:r>
              <a:rPr lang="en-GB" altLang="en-US" sz="1600" dirty="0">
                <a:solidFill>
                  <a:schemeClr val="tx1"/>
                </a:solidFill>
                <a:latin typeface="Arial" charset="0"/>
                <a:cs typeface="Arial" charset="0"/>
              </a:rPr>
              <a:t>Gear developments to minimise bycatch</a:t>
            </a:r>
          </a:p>
          <a:p>
            <a:pPr lvl="1" eaLnBrk="1" hangingPunct="1">
              <a:buFont typeface="Courier New" panose="02070309020205020404" pitchFamily="49" charset="0"/>
              <a:buChar char="o"/>
              <a:defRPr/>
            </a:pPr>
            <a:r>
              <a:rPr lang="en-GB" altLang="en-US" sz="1600" dirty="0">
                <a:solidFill>
                  <a:schemeClr val="tx1"/>
                </a:solidFill>
                <a:latin typeface="Arial" charset="0"/>
                <a:cs typeface="Arial" charset="0"/>
              </a:rPr>
              <a:t>Inshore netting review</a:t>
            </a:r>
          </a:p>
          <a:p>
            <a:pPr lvl="1" eaLnBrk="1" hangingPunct="1">
              <a:buFont typeface="Courier New" panose="02070309020205020404" pitchFamily="49" charset="0"/>
              <a:buChar char="o"/>
              <a:defRPr/>
            </a:pPr>
            <a:r>
              <a:rPr lang="en-GB" altLang="en-US" sz="1600" dirty="0">
                <a:solidFill>
                  <a:schemeClr val="tx1"/>
                </a:solidFill>
                <a:latin typeface="Arial" charset="0"/>
                <a:cs typeface="Arial" charset="0"/>
              </a:rPr>
              <a:t>Compliance/comms </a:t>
            </a:r>
          </a:p>
          <a:p>
            <a:pPr eaLnBrk="1" hangingPunct="1">
              <a:defRPr/>
            </a:pPr>
            <a:r>
              <a:rPr lang="en-GB" altLang="en-US" sz="1600" dirty="0">
                <a:solidFill>
                  <a:schemeClr val="tx1"/>
                </a:solidFill>
                <a:latin typeface="Arial" charset="0"/>
                <a:cs typeface="Arial" charset="0"/>
              </a:rPr>
              <a:t>How do we organise, deliver work, use networks and feed back to BMG?</a:t>
            </a:r>
          </a:p>
        </p:txBody>
      </p:sp>
      <p:sp>
        <p:nvSpPr>
          <p:cNvPr id="16390" name="Slide Number Placeholder 2">
            <a:extLst>
              <a:ext uri="{FF2B5EF4-FFF2-40B4-BE49-F238E27FC236}">
                <a16:creationId xmlns:a16="http://schemas.microsoft.com/office/drawing/2014/main" id="{D606277C-33E7-1B16-21D5-7D06C9C7FC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572754FA-6BD1-43C6-9673-D4A572B8B71E}" type="slidenum">
              <a:rPr lang="en-GB" altLang="en-US" sz="1000" dirty="0">
                <a:solidFill>
                  <a:srgbClr val="008531"/>
                </a:solidFill>
                <a:latin typeface="Arial"/>
                <a:cs typeface="Arial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6</a:t>
            </a:fld>
            <a:endParaRPr lang="en-GB" altLang="en-US" sz="1000" dirty="0">
              <a:solidFill>
                <a:srgbClr val="00853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30244494"/>
      </p:ext>
    </p:extLst>
  </p:cSld>
  <p:clrMapOvr>
    <a:masterClrMapping/>
  </p:clrMapOvr>
</p:sld>
</file>

<file path=ppt/theme/theme1.xml><?xml version="1.0" encoding="utf-8"?>
<a:theme xmlns:a="http://schemas.openxmlformats.org/drawingml/2006/main" name="defra-powerpoint-template-3">
  <a:themeElements>
    <a:clrScheme name="Defra palette">
      <a:dk1>
        <a:sysClr val="windowText" lastClr="000000"/>
      </a:dk1>
      <a:lt1>
        <a:sysClr val="window" lastClr="FFFFFF"/>
      </a:lt1>
      <a:dk2>
        <a:srgbClr val="00AF41"/>
      </a:dk2>
      <a:lt2>
        <a:srgbClr val="FFFFFF"/>
      </a:lt2>
      <a:accent1>
        <a:srgbClr val="00AF41"/>
      </a:accent1>
      <a:accent2>
        <a:srgbClr val="8FBF41"/>
      </a:accent2>
      <a:accent3>
        <a:srgbClr val="FFD500"/>
      </a:accent3>
      <a:accent4>
        <a:srgbClr val="DE2B29"/>
      </a:accent4>
      <a:accent5>
        <a:srgbClr val="F59A00"/>
      </a:accent5>
      <a:accent6>
        <a:srgbClr val="007BC4"/>
      </a:accent6>
      <a:hlink>
        <a:srgbClr val="D51067"/>
      </a:hlink>
      <a:folHlink>
        <a:srgbClr val="6D3075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6.1756_Defra_Powerpoint_template_v3.potx" id="{9FA114EF-0F28-45DA-BD28-1DBA18000EF3}" vid="{39D81AC2-6EAA-48ED-836F-6F337E5C2DB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62745e8-e224-48e8-a2e3-254862b8c2f5">
      <Value>6</Value>
      <Value>10</Value>
      <Value>9</Value>
      <Value>8</Value>
      <Value>7</Value>
    </TaxCatchAll>
    <lcf76f155ced4ddcb4097134ff3c332f xmlns="b162f1fa-673b-4d7d-8bdd-72c55bc94057">
      <Terms xmlns="http://schemas.microsoft.com/office/infopath/2007/PartnerControls"/>
    </lcf76f155ced4ddcb4097134ff3c332f>
    <cf401361b24e474cb011be6eb76c0e76 xmlns="662745e8-e224-48e8-a2e3-254862b8c2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Crown</TermName>
          <TermId xmlns="http://schemas.microsoft.com/office/infopath/2007/PartnerControls">69589897-2828-4761-976e-717fd8e631c9</TermId>
        </TermInfo>
      </Terms>
    </cf401361b24e474cb011be6eb76c0e76>
    <_ip_UnifiedCompliancePolicyUIAction xmlns="http://schemas.microsoft.com/sharepoint/v3" xsi:nil="true"/>
    <k85d23755b3a46b5a51451cf336b2e9b xmlns="662745e8-e224-48e8-a2e3-254862b8c2f5">
      <Terms xmlns="http://schemas.microsoft.com/office/infopath/2007/PartnerControls"/>
    </k85d23755b3a46b5a51451cf336b2e9b>
    <Topic xmlns="662745e8-e224-48e8-a2e3-254862b8c2f5">Non_Quota_Species</Topic>
    <HOMigrated xmlns="662745e8-e224-48e8-a2e3-254862b8c2f5">false</HOMigrated>
    <ddeb1fd0a9ad4436a96525d34737dc44 xmlns="662745e8-e224-48e8-a2e3-254862b8c2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External</TermName>
          <TermId xmlns="http://schemas.microsoft.com/office/infopath/2007/PartnerControls">1104eb68-55d8-494f-b6ba-c5473579de73</TermId>
        </TermInfo>
      </Terms>
    </ddeb1fd0a9ad4436a96525d34737dc44>
    <_ip_UnifiedCompliancePolicyProperties xmlns="http://schemas.microsoft.com/sharepoint/v3" xsi:nil="true"/>
    <lae2bfa7b6474897ab4a53f76ea236c7 xmlns="662745e8-e224-48e8-a2e3-254862b8c2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Official</TermName>
          <TermId xmlns="http://schemas.microsoft.com/office/infopath/2007/PartnerControls">14c80daa-741b-422c-9722-f71693c9ede4</TermId>
        </TermInfo>
      </Terms>
    </lae2bfa7b6474897ab4a53f76ea236c7>
    <fe59e9859d6a491389c5b03567f5dda5 xmlns="662745e8-e224-48e8-a2e3-254862b8c2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Core Defra</TermName>
          <TermId xmlns="http://schemas.microsoft.com/office/infopath/2007/PartnerControls">026223dd-2e56-4615-868d-7c5bfd566810</TermId>
        </TermInfo>
      </Terms>
    </fe59e9859d6a491389c5b03567f5dda5>
    <Team xmlns="662745e8-e224-48e8-a2e3-254862b8c2f5">Domestic Fisheries and Reform</Team>
    <n7493b4506bf40e28c373b1e51a33445 xmlns="662745e8-e224-48e8-a2e3-254862b8c2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Team</TermName>
          <TermId xmlns="http://schemas.microsoft.com/office/infopath/2007/PartnerControls">ff0485df-0575-416f-802f-e999165821b7</TermId>
        </TermInfo>
      </Terms>
    </n7493b4506bf40e28c373b1e51a33445>
  </documentManagement>
</p:properties>
</file>

<file path=customXml/item2.xml><?xml version="1.0" encoding="utf-8"?>
<?mso-contentType ?>
<SharedContentType xmlns="Microsoft.SharePoint.Taxonomy.ContentTypeSync" SourceId="d1117845-93f6-4da3-abaa-fcb4fa669c78" ContentTypeId="0x010100A5BF1C78D9F64B679A5EBDE1C6598EBC01" PreviousValue="false"/>
</file>

<file path=customXml/item3.xml><?xml version="1.0" encoding="utf-8"?>
<LongProperties xmlns="http://schemas.microsoft.com/office/2006/metadata/longPropertie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efra document" ma:contentTypeID="0x010100A5BF1C78D9F64B679A5EBDE1C6598EBC0100CA3FC87831A8D34A872E0818D391B692" ma:contentTypeVersion="22" ma:contentTypeDescription="Create a new document." ma:contentTypeScope="" ma:versionID="f5713f56b6dd2eee59df3831956d917e">
  <xsd:schema xmlns:xsd="http://www.w3.org/2001/XMLSchema" xmlns:xs="http://www.w3.org/2001/XMLSchema" xmlns:p="http://schemas.microsoft.com/office/2006/metadata/properties" xmlns:ns1="http://schemas.microsoft.com/sharepoint/v3" xmlns:ns2="662745e8-e224-48e8-a2e3-254862b8c2f5" xmlns:ns3="b162f1fa-673b-4d7d-8bdd-72c55bc94057" xmlns:ns4="c2a29bdd-637a-4f4b-b2b1-1338f72c8a40" targetNamespace="http://schemas.microsoft.com/office/2006/metadata/properties" ma:root="true" ma:fieldsID="5869320e40efcf43b4555ba522e19588" ns1:_="" ns2:_="" ns3:_="" ns4:_="">
    <xsd:import namespace="http://schemas.microsoft.com/sharepoint/v3"/>
    <xsd:import namespace="662745e8-e224-48e8-a2e3-254862b8c2f5"/>
    <xsd:import namespace="b162f1fa-673b-4d7d-8bdd-72c55bc94057"/>
    <xsd:import namespace="c2a29bdd-637a-4f4b-b2b1-1338f72c8a40"/>
    <xsd:element name="properties">
      <xsd:complexType>
        <xsd:sequence>
          <xsd:element name="documentManagement">
            <xsd:complexType>
              <xsd:all>
                <xsd:element ref="ns2:lae2bfa7b6474897ab4a53f76ea236c7" minOccurs="0"/>
                <xsd:element ref="ns2:TaxCatchAll" minOccurs="0"/>
                <xsd:element ref="ns2:TaxCatchAllLabel" minOccurs="0"/>
                <xsd:element ref="ns2:cf401361b24e474cb011be6eb76c0e76" minOccurs="0"/>
                <xsd:element ref="ns2:n7493b4506bf40e28c373b1e51a33445" minOccurs="0"/>
                <xsd:element ref="ns2:HOMigrated" minOccurs="0"/>
                <xsd:element ref="ns2:k85d23755b3a46b5a51451cf336b2e9b" minOccurs="0"/>
                <xsd:element ref="ns2:Team" minOccurs="0"/>
                <xsd:element ref="ns2:Topic" minOccurs="0"/>
                <xsd:element ref="ns2:ddeb1fd0a9ad4436a96525d34737dc44" minOccurs="0"/>
                <xsd:element ref="ns2:fe59e9859d6a491389c5b03567f5dda5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3:lcf76f155ced4ddcb4097134ff3c332f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1:_ip_UnifiedCompliancePolicyProperties" minOccurs="0"/>
                <xsd:element ref="ns1:_ip_UnifiedCompliancePolicyUIActio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3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3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2745e8-e224-48e8-a2e3-254862b8c2f5" elementFormDefault="qualified">
    <xsd:import namespace="http://schemas.microsoft.com/office/2006/documentManagement/types"/>
    <xsd:import namespace="http://schemas.microsoft.com/office/infopath/2007/PartnerControls"/>
    <xsd:element name="lae2bfa7b6474897ab4a53f76ea236c7" ma:index="8" ma:taxonomy="true" ma:internalName="lae2bfa7b6474897ab4a53f76ea236c7" ma:taxonomyFieldName="HOGovernmentSecurityClassification" ma:displayName="Government Security Classification" ma:readOnly="false" ma:default="6;#Official|14c80daa-741b-422c-9722-f71693c9ede4" ma:fieldId="{5ae2bfa7-b647-4897-ab4a-53f76ea236c7}" ma:sspId="d1117845-93f6-4da3-abaa-fcb4fa669c78" ma:termSetId="56209604-fc17-4ace-9b7b-f45f0f17d50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88da871f-9899-461e-9316-a5d3a94d8fa2}" ma:internalName="TaxCatchAll" ma:showField="CatchAllData" ma:web="c2a29bdd-637a-4f4b-b2b1-1338f72c8a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88da871f-9899-461e-9316-a5d3a94d8fa2}" ma:internalName="TaxCatchAllLabel" ma:readOnly="true" ma:showField="CatchAllDataLabel" ma:web="c2a29bdd-637a-4f4b-b2b1-1338f72c8a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f401361b24e474cb011be6eb76c0e76" ma:index="12" ma:taxonomy="true" ma:internalName="cf401361b24e474cb011be6eb76c0e76" ma:taxonomyFieldName="HOCopyrightLevel" ma:displayName="Copyright level" ma:readOnly="false" ma:default="7;#Crown|69589897-2828-4761-976e-717fd8e631c9" ma:fieldId="{cf401361-b24e-474c-b011-be6eb76c0e76}" ma:sspId="d1117845-93f6-4da3-abaa-fcb4fa669c78" ma:termSetId="bdd694c6-7266-48f2-93d6-d15992cd203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7493b4506bf40e28c373b1e51a33445" ma:index="14" nillable="true" ma:taxonomy="true" ma:internalName="n7493b4506bf40e28c373b1e51a33445" ma:taxonomyFieldName="HOSiteType" ma:displayName="Site type" ma:default="10;#Team|ff0485df-0575-416f-802f-e999165821b7" ma:fieldId="{77493b45-06bf-40e2-8c37-3b1e51a33445}" ma:sspId="d1117845-93f6-4da3-abaa-fcb4fa669c78" ma:termSetId="4518b03a-1a05-49af-8bf2-e5548589f21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OMigrated" ma:index="16" nillable="true" ma:displayName="Migrated" ma:default="0" ma:internalName="HOMigrated">
      <xsd:simpleType>
        <xsd:restriction base="dms:Boolean"/>
      </xsd:simpleType>
    </xsd:element>
    <xsd:element name="k85d23755b3a46b5a51451cf336b2e9b" ma:index="17" nillable="true" ma:taxonomy="true" ma:internalName="k85d23755b3a46b5a51451cf336b2e9b" ma:taxonomyFieldName="InformationType" ma:displayName="Information Type" ma:fieldId="{485d2375-5b3a-46b5-a514-51cf336b2e9b}" ma:sspId="d1117845-93f6-4da3-abaa-fcb4fa669c78" ma:termSetId="75cb3767-2327-4339-b999-281b3f58ac0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eam" ma:index="19" nillable="true" ma:displayName="Team" ma:default="Domestic Fisheries and Reform" ma:internalName="Team">
      <xsd:simpleType>
        <xsd:restriction base="dms:Text"/>
      </xsd:simpleType>
    </xsd:element>
    <xsd:element name="Topic" ma:index="20" nillable="true" ma:displayName="Topic" ma:default="Non_Quota_Species" ma:internalName="Topic">
      <xsd:simpleType>
        <xsd:restriction base="dms:Text"/>
      </xsd:simpleType>
    </xsd:element>
    <xsd:element name="ddeb1fd0a9ad4436a96525d34737dc44" ma:index="21" nillable="true" ma:taxonomy="true" ma:internalName="ddeb1fd0a9ad4436a96525d34737dc44" ma:taxonomyFieldName="Distribution" ma:displayName="Distribution" ma:default="9;#External|1104eb68-55d8-494f-b6ba-c5473579de73" ma:fieldId="{ddeb1fd0-a9ad-4436-a965-25d34737dc44}" ma:sspId="d1117845-93f6-4da3-abaa-fcb4fa669c78" ma:termSetId="9c8b5dbf-8bad-46e4-8055-6e01c16178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e59e9859d6a491389c5b03567f5dda5" ma:index="23" nillable="true" ma:taxonomy="true" ma:internalName="fe59e9859d6a491389c5b03567f5dda5" ma:taxonomyFieldName="OrganisationalUnit" ma:displayName="Organisational Unit" ma:default="8;#Core Defra|026223dd-2e56-4615-868d-7c5bfd566810" ma:fieldId="{fe59e985-9d6a-4913-89c5-b03567f5dda5}" ma:sspId="d1117845-93f6-4da3-abaa-fcb4fa669c78" ma:termSetId="55eb802e-fbca-455b-a7d2-d5919d4ea3d2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62f1fa-673b-4d7d-8bdd-72c55bc940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2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32" nillable="true" ma:taxonomy="true" ma:internalName="lcf76f155ced4ddcb4097134ff3c332f" ma:taxonomyFieldName="MediaServiceImageTags" ma:displayName="Image Tags" ma:readOnly="false" ma:fieldId="{5cf76f15-5ced-4ddc-b409-7134ff3c332f}" ma:taxonomyMulti="true" ma:sspId="d1117845-93f6-4da3-abaa-fcb4fa669c7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3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3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3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4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4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a29bdd-637a-4f4b-b2b1-1338f72c8a40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004B239-246C-428B-AFCA-A0277FEA695B}">
  <ds:schemaRefs>
    <ds:schemaRef ds:uri="http://www.w3.org/XML/1998/namespace"/>
    <ds:schemaRef ds:uri="http://schemas.microsoft.com/office/2006/metadata/properties"/>
    <ds:schemaRef ds:uri="662745e8-e224-48e8-a2e3-254862b8c2f5"/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c2a29bdd-637a-4f4b-b2b1-1338f72c8a40"/>
    <ds:schemaRef ds:uri="http://schemas.microsoft.com/office/2006/documentManagement/types"/>
    <ds:schemaRef ds:uri="b162f1fa-673b-4d7d-8bdd-72c55bc94057"/>
    <ds:schemaRef ds:uri="http://schemas.microsoft.com/sharepoint/v3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07859F1-4435-4A9A-8601-C3888168129C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B35540C4-3DC8-4E8B-BBBB-7CB88C622971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730DEC61-0A28-4F64-8407-9B5BA7ECA083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FAADDD69-43C2-4135-AD59-9331C63755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62745e8-e224-48e8-a2e3-254862b8c2f5"/>
    <ds:schemaRef ds:uri="b162f1fa-673b-4d7d-8bdd-72c55bc94057"/>
    <ds:schemaRef ds:uri="c2a29bdd-637a-4f4b-b2b1-1338f72c8a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2931</TotalTime>
  <Words>828</Words>
  <Application>Microsoft Office PowerPoint</Application>
  <PresentationFormat>On-screen Show (16:9)</PresentationFormat>
  <Paragraphs>86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  <vt:variant>
        <vt:lpstr>Custom Shows</vt:lpstr>
      </vt:variant>
      <vt:variant>
        <vt:i4>1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GDS Transport</vt:lpstr>
      <vt:lpstr>defra-powerpoint-template-3</vt:lpstr>
      <vt:lpstr>Bass FMP Bass Management Group November 2024 Defra</vt:lpstr>
      <vt:lpstr>FMP reminder</vt:lpstr>
      <vt:lpstr>FMP goals</vt:lpstr>
      <vt:lpstr>Being a manager</vt:lpstr>
      <vt:lpstr>What we’ve done so far</vt:lpstr>
      <vt:lpstr>Task-and-finish Groups </vt:lpstr>
      <vt:lpstr>Custom Show 1</vt:lpstr>
    </vt:vector>
  </TitlesOfParts>
  <Manager>DEFRA</Manager>
  <Company>Defra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documents: PowerPoint template (widescreen version)</dc:title>
  <dc:subject>DEFRA PowerPoint Template</dc:subject>
  <dc:creator>Pearson, Haydn (NE)</dc:creator>
  <cp:lastModifiedBy>Elliott, Peter</cp:lastModifiedBy>
  <cp:revision>162</cp:revision>
  <cp:lastPrinted>2016-02-29T15:51:58Z</cp:lastPrinted>
  <dcterms:created xsi:type="dcterms:W3CDTF">2016-01-29T13:27:10Z</dcterms:created>
  <dcterms:modified xsi:type="dcterms:W3CDTF">2024-11-07T15:46:52Z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lc_EmailSentUTC">
    <vt:lpwstr/>
  </property>
  <property fmtid="{D5CDD505-2E9C-101B-9397-08002B2CF9AE}" pid="3" name="peb8f3fab875401ca34a9f28cac46400">
    <vt:lpwstr/>
  </property>
  <property fmtid="{D5CDD505-2E9C-101B-9397-08002B2CF9AE}" pid="4" name="dlc_EmailReceivedUTC">
    <vt:lpwstr/>
  </property>
  <property fmtid="{D5CDD505-2E9C-101B-9397-08002B2CF9AE}" pid="5" name="dlc_EmailFrom">
    <vt:lpwstr/>
  </property>
  <property fmtid="{D5CDD505-2E9C-101B-9397-08002B2CF9AE}" pid="6" name="dlc_EmailCC">
    <vt:lpwstr/>
  </property>
  <property fmtid="{D5CDD505-2E9C-101B-9397-08002B2CF9AE}" pid="7" name="dlc_EmailSubject">
    <vt:lpwstr/>
  </property>
  <property fmtid="{D5CDD505-2E9C-101B-9397-08002B2CF9AE}" pid="8" name="TaxCatchAll">
    <vt:lpwstr/>
  </property>
  <property fmtid="{D5CDD505-2E9C-101B-9397-08002B2CF9AE}" pid="9" name="dlc_EmailTo">
    <vt:lpwstr/>
  </property>
  <property fmtid="{D5CDD505-2E9C-101B-9397-08002B2CF9AE}" pid="10" name="bcb1675984d34ae3a1ed6b6e433c98de">
    <vt:lpwstr/>
  </property>
  <property fmtid="{D5CDD505-2E9C-101B-9397-08002B2CF9AE}" pid="11" name="_dlc_DocId">
    <vt:lpwstr>CONTENTCLOUD-190616497-11407</vt:lpwstr>
  </property>
  <property fmtid="{D5CDD505-2E9C-101B-9397-08002B2CF9AE}" pid="12" name="_dlc_DocIdItemGuid">
    <vt:lpwstr>2b4d11c0-9f29-4a7f-9b22-7c62f6dfdb4b</vt:lpwstr>
  </property>
  <property fmtid="{D5CDD505-2E9C-101B-9397-08002B2CF9AE}" pid="13" name="_dlc_DocIdUrl">
    <vt:lpwstr>https://defra.sharepoint.com/sites/def-contentcloud/_layouts/15/DocIdRedir.aspx?ID=CONTENTCLOUD-190616497-11407, CONTENTCLOUD-190616497-11407</vt:lpwstr>
  </property>
  <property fmtid="{D5CDD505-2E9C-101B-9397-08002B2CF9AE}" pid="14" name="DLCPolicyLabelValue">
    <vt:lpwstr>1.0</vt:lpwstr>
  </property>
  <property fmtid="{D5CDD505-2E9C-101B-9397-08002B2CF9AE}" pid="15" name="display_urn:schemas-microsoft-com:office:office#ContentCloud_ContentAssurer">
    <vt:lpwstr>Blacktin, Wayne</vt:lpwstr>
  </property>
  <property fmtid="{D5CDD505-2E9C-101B-9397-08002B2CF9AE}" pid="16" name="display_urn:schemas-microsoft-com:office:office#ContentCloud_Author">
    <vt:lpwstr>Redding, Laura</vt:lpwstr>
  </property>
  <property fmtid="{D5CDD505-2E9C-101B-9397-08002B2CF9AE}" pid="17" name="display_urn:schemas-microsoft-com:office:office#ContentCloud_Approver1">
    <vt:lpwstr>Redding, Laura</vt:lpwstr>
  </property>
  <property fmtid="{D5CDD505-2E9C-101B-9397-08002B2CF9AE}" pid="18" name="display_urn:schemas-microsoft-com:office:office#ContentCloud_SRO">
    <vt:lpwstr>Coughlin, Tasnim</vt:lpwstr>
  </property>
  <property fmtid="{D5CDD505-2E9C-101B-9397-08002B2CF9AE}" pid="19" name="display_urn:schemas-microsoft-com:office:office#ContentCloud_PrimaryContact">
    <vt:lpwstr>Broadhurst, Nigel</vt:lpwstr>
  </property>
  <property fmtid="{D5CDD505-2E9C-101B-9397-08002B2CF9AE}" pid="20" name="ContentTypeId">
    <vt:lpwstr>0x010100A5BF1C78D9F64B679A5EBDE1C6598EBC0100CA3FC87831A8D34A872E0818D391B692</vt:lpwstr>
  </property>
  <property fmtid="{D5CDD505-2E9C-101B-9397-08002B2CF9AE}" pid="21" name="_ip_UnifiedCompliancePolicyUIAction">
    <vt:lpwstr/>
  </property>
  <property fmtid="{D5CDD505-2E9C-101B-9397-08002B2CF9AE}" pid="22" name="_ip_UnifiedCompliancePolicyProperties">
    <vt:lpwstr/>
  </property>
  <property fmtid="{D5CDD505-2E9C-101B-9397-08002B2CF9AE}" pid="23" name="MediaServiceImageTags">
    <vt:lpwstr/>
  </property>
  <property fmtid="{D5CDD505-2E9C-101B-9397-08002B2CF9AE}" pid="24" name="InformationType">
    <vt:lpwstr/>
  </property>
  <property fmtid="{D5CDD505-2E9C-101B-9397-08002B2CF9AE}" pid="25" name="Distribution">
    <vt:lpwstr>9;#External|1104eb68-55d8-494f-b6ba-c5473579de73</vt:lpwstr>
  </property>
  <property fmtid="{D5CDD505-2E9C-101B-9397-08002B2CF9AE}" pid="26" name="HOCopyrightLevel">
    <vt:lpwstr>7;#Crown|69589897-2828-4761-976e-717fd8e631c9</vt:lpwstr>
  </property>
  <property fmtid="{D5CDD505-2E9C-101B-9397-08002B2CF9AE}" pid="27" name="HOGovernmentSecurityClassification">
    <vt:lpwstr>6;#Official|14c80daa-741b-422c-9722-f71693c9ede4</vt:lpwstr>
  </property>
  <property fmtid="{D5CDD505-2E9C-101B-9397-08002B2CF9AE}" pid="28" name="OrganisationalUnit">
    <vt:lpwstr>8;#Core Defra|026223dd-2e56-4615-868d-7c5bfd566810</vt:lpwstr>
  </property>
  <property fmtid="{D5CDD505-2E9C-101B-9397-08002B2CF9AE}" pid="29" name="HOSiteType">
    <vt:lpwstr>10;#Team|ff0485df-0575-416f-802f-e999165821b7</vt:lpwstr>
  </property>
</Properties>
</file>